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22"/>
  </p:notesMasterIdLst>
  <p:handoutMasterIdLst>
    <p:handoutMasterId r:id="rId23"/>
  </p:handoutMasterIdLst>
  <p:sldIdLst>
    <p:sldId id="292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5" r:id="rId13"/>
    <p:sldId id="301" r:id="rId14"/>
    <p:sldId id="302" r:id="rId15"/>
    <p:sldId id="303" r:id="rId16"/>
    <p:sldId id="307" r:id="rId17"/>
    <p:sldId id="304" r:id="rId18"/>
    <p:sldId id="306" r:id="rId19"/>
    <p:sldId id="308" r:id="rId20"/>
    <p:sldId id="293" r:id="rId21"/>
  </p:sldIdLst>
  <p:sldSz cx="12192000" cy="6858000"/>
  <p:notesSz cx="6858000" cy="9144000"/>
  <p:defaultTextStyle>
    <a:defPPr rtl="0"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C240B"/>
    <a:srgbClr val="8CA085"/>
    <a:srgbClr val="E6CBA0"/>
    <a:srgbClr val="9B3820"/>
    <a:srgbClr val="FBFBFB"/>
    <a:srgbClr val="738AC3"/>
    <a:srgbClr val="B5C1DF"/>
    <a:srgbClr val="374D81"/>
    <a:srgbClr val="E98B0D"/>
    <a:srgbClr val="E297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85" autoAdjust="0"/>
    <p:restoredTop sz="94639" autoAdjust="0"/>
  </p:normalViewPr>
  <p:slideViewPr>
    <p:cSldViewPr snapToGrid="0">
      <p:cViewPr varScale="1">
        <p:scale>
          <a:sx n="122" d="100"/>
          <a:sy n="122" d="100"/>
        </p:scale>
        <p:origin x="108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it-IT" dirty="0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6FC0A7B-6666-4F41-AD03-C74B76B10001}" type="datetime1">
              <a:rPr lang="it-IT" smtClean="0"/>
              <a:t>01/07/2026</a:t>
            </a:fld>
            <a:endParaRPr lang="it-IT" dirty="0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2858E0-3D38-47B7-97D4-4FE08D90D359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it-IT" noProof="0" dirty="0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0E367B-2E0B-461C-8280-86016408BD7C}" type="datetime1">
              <a:rPr lang="it-IT" smtClean="0"/>
              <a:pPr/>
              <a:t>01/07/2026</a:t>
            </a:fld>
            <a:endParaRPr lang="it-IT" dirty="0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it-IT" noProof="0" dirty="0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it-IT" noProof="0" dirty="0"/>
              <a:t>Fare clic per modificare gli stili del testo dello schema</a:t>
            </a:r>
          </a:p>
          <a:p>
            <a:pPr lvl="1" rtl="0"/>
            <a:r>
              <a:rPr lang="it-IT" noProof="0" dirty="0"/>
              <a:t>Secondo livello</a:t>
            </a:r>
          </a:p>
          <a:p>
            <a:pPr lvl="2" rtl="0"/>
            <a:r>
              <a:rPr lang="it-IT" noProof="0" dirty="0"/>
              <a:t>Terzo livello</a:t>
            </a:r>
          </a:p>
          <a:p>
            <a:pPr lvl="3" rtl="0"/>
            <a:r>
              <a:rPr lang="it-IT" noProof="0" dirty="0"/>
              <a:t>Quarto livello</a:t>
            </a:r>
          </a:p>
          <a:p>
            <a:pPr lvl="4" rtl="0"/>
            <a:r>
              <a:rPr lang="it-IT" noProof="0" dirty="0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it-IT" noProof="0" dirty="0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84ECAD9-32EE-4091-BDA5-6BD15ACC5E58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egnaposto immagine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DB44FF-F9B4-4E5D-9888-DD07079D4562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it-IT" noProof="0"/>
              <a:t>Fare clic per modificare lo stile del sottotitolo dello schema</a:t>
            </a:r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rtlCol="0"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tangolo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4903411" y="0"/>
            <a:ext cx="153926" cy="6858000"/>
          </a:xfrm>
          <a:prstGeom prst="rect">
            <a:avLst/>
          </a:prstGeom>
          <a:solidFill>
            <a:srgbClr val="E6CB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F388D4-15DF-446A-91AA-72876CD48301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rgbClr val="9B3820"/>
                </a:solidFill>
                <a:latin typeface="+mn-lt"/>
              </a:defRPr>
            </a:lvl1pPr>
          </a:lstStyle>
          <a:p>
            <a:pPr rtl="0"/>
            <a:r>
              <a:rPr lang="it-IT" noProof="0" dirty="0"/>
              <a:t>Fare clic per modificare lo stile del titolo dello schema</a:t>
            </a: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b="1" cap="all" spc="200" baseline="0">
                <a:solidFill>
                  <a:srgbClr val="8CA085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it-IT" noProof="0" dirty="0"/>
              <a:t>Fare clic per modificare lo stile del sottotitolo dello schema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4827994" y="0"/>
            <a:ext cx="153926" cy="6858000"/>
          </a:xfrm>
          <a:prstGeom prst="rect">
            <a:avLst/>
          </a:prstGeom>
          <a:solidFill>
            <a:srgbClr val="9B38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04B7EBD5-9968-83D6-C682-2304E7EC854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84" y="0"/>
            <a:ext cx="48483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542C42-F0C8-417A-980A-09B6C1CD6C24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estazione sezi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elogramma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1D72669-6745-4AA0-A173-7F6CEB97CF08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2" name="Segnaposto immagine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 rtlCol="0"/>
          <a:lstStyle/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 rtl="0"/>
            <a:endParaRPr lang="it-IT" sz="1400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rtlCol="0"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Intestazione della sezi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data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81A99FD-A18D-4AC6-92B0-69E29E35743B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2" name="Segnaposto immagine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 rtl="0"/>
            <a:endParaRPr lang="it-IT" sz="1400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rtlCol="0"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rtlCol="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2" name="Segnaposto data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3B79944-34CF-4A72-AC1B-909189585767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9" name="Segnaposto piè di pagina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rtlCol="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2" name="Segnaposto data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AF3A87-C769-4508-A602-98056DD906C2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2" name="Segnaposto numero diapositiva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1DB439-C8A9-45DF-AFF2-9EFA3E72C152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elogramma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130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 hasCustomPrompt="1"/>
          </p:nvPr>
        </p:nvSpPr>
        <p:spPr>
          <a:xfrm>
            <a:off x="1092200" y="3043050"/>
            <a:ext cx="3068832" cy="2638359"/>
          </a:xfrm>
        </p:spPr>
        <p:txBody>
          <a:bodyPr lIns="91440" rIns="91440" rtlCol="0">
            <a:normAutofit/>
          </a:bodyPr>
          <a:lstStyle>
            <a:lvl1pPr marL="0" indent="0" rtl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it-IT" noProof="0" dirty="0"/>
              <a:t>Fare clic per modificare gli stili del testo dello schema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9251FC1-1A75-47DA-9A6E-B43CF6E86A62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egnaposto piè di pagina 2">
            <a:extLst>
              <a:ext uri="{FF2B5EF4-FFF2-40B4-BE49-F238E27FC236}">
                <a16:creationId xmlns:a16="http://schemas.microsoft.com/office/drawing/2014/main" id="{82E39F50-459D-C3E1-C6CC-EA208D50E4FE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4319CE-E5CF-4FF9-86AE-7437B4FD3174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4" name="Segnaposto piè di pagina 2">
            <a:extLst>
              <a:ext uri="{FF2B5EF4-FFF2-40B4-BE49-F238E27FC236}">
                <a16:creationId xmlns:a16="http://schemas.microsoft.com/office/drawing/2014/main" id="{DC7E41FD-853D-F717-1775-E30235610CE8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rtlCol="0" anchor="ctr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82620384-FC06-4245-8A4E-BD9C5C3038C1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4" name="Segnaposto piè di pagina 2">
            <a:extLst>
              <a:ext uri="{FF2B5EF4-FFF2-40B4-BE49-F238E27FC236}">
                <a16:creationId xmlns:a16="http://schemas.microsoft.com/office/drawing/2014/main" id="{DB5FC7EB-9809-9909-8D31-7667D27CFE29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egnaposto immagine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rtlCol="0" anchor="ctr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997CAA8-247F-493B-9041-1EB41C0713A1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4" name="Segnaposto piè di pagina 2">
            <a:extLst>
              <a:ext uri="{FF2B5EF4-FFF2-40B4-BE49-F238E27FC236}">
                <a16:creationId xmlns:a16="http://schemas.microsoft.com/office/drawing/2014/main" id="{F1E388EF-366D-885A-CF06-6BEFE9E1E7F6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rtlCol="0"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rtlCol="0"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ADCFC264-2C41-457A-9103-DFF5BC066DDD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8" name="Segnaposto immagine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egnaposto immagine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rtlCol="0"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FACEB1B-38C0-4995-A1E2-7B5FD48CA44A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rgbClr val="0037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rtlCol="0"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DD649FC-C7F2-4966-B125-333FD0271E55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rtlCol="0"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5350E5C9-4822-4828-86B2-BB987B39863B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tangolo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0037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egnaposto immagine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rtlCol="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5A04164A-D1F3-464B-BA5A-A4C4D8F35ADB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9D1554E-7EF2-44AC-BA44-70A2B54D9DB9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82CFE1-3316-4B70-89C0-454FCB2AAF53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elogramma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it-IT" noProof="0" dirty="0"/>
              <a:t>Fare clic per modificare lo stile del titolo dello schema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it-IT" noProof="0" dirty="0"/>
              <a:t>Fare clic per modificare gli stili del testo dello schema</a:t>
            </a:r>
          </a:p>
          <a:p>
            <a:pPr lvl="1" rtl="0"/>
            <a:r>
              <a:rPr lang="it-IT" noProof="0" dirty="0"/>
              <a:t>Secondo livello</a:t>
            </a:r>
          </a:p>
          <a:p>
            <a:pPr lvl="2" rtl="0"/>
            <a:r>
              <a:rPr lang="it-IT" noProof="0" dirty="0"/>
              <a:t>Terzo livello</a:t>
            </a:r>
          </a:p>
          <a:p>
            <a:pPr lvl="3" rtl="0"/>
            <a:r>
              <a:rPr lang="it-IT" noProof="0" dirty="0"/>
              <a:t>Quarto livello</a:t>
            </a:r>
          </a:p>
          <a:p>
            <a:pPr lvl="4" rtl="0"/>
            <a:r>
              <a:rPr lang="it-IT" noProof="0" dirty="0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2CA46E8E-89D0-493E-ABBF-B63A9C819C41}" type="datetime1">
              <a:rPr lang="it-IT" noProof="0" smtClean="0"/>
              <a:t>01/07/2026</a:t>
            </a:fld>
            <a:endParaRPr lang="it-IT" noProof="0" dirty="0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6.mp4"/><Relationship Id="rId7" Type="http://schemas.openxmlformats.org/officeDocument/2006/relationships/image" Target="../media/image13.jpeg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7F1CCB64-8231-435F-87C9-78C908E39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3469" y="1069848"/>
            <a:ext cx="6297607" cy="2283791"/>
          </a:xfrm>
        </p:spPr>
        <p:txBody>
          <a:bodyPr>
            <a:noAutofit/>
          </a:bodyPr>
          <a:lstStyle/>
          <a:p>
            <a:pPr algn="ctr"/>
            <a:r>
              <a:rPr lang="it-IT" sz="3600" b="1" i="1" u="none" strike="noStrike" dirty="0">
                <a:solidFill>
                  <a:srgbClr val="7C240B"/>
                </a:solidFill>
                <a:effectLst/>
                <a:latin typeface="Arial" panose="020B0604020202020204" pitchFamily="34" charset="0"/>
              </a:rPr>
              <a:t>Potrebbe andare peggio, potrebbe piovere: quando la diverticolite è un gran problema</a:t>
            </a:r>
            <a:endParaRPr lang="it-IT" sz="3600" dirty="0">
              <a:solidFill>
                <a:srgbClr val="7C240B"/>
              </a:solidFill>
            </a:endParaRPr>
          </a:p>
        </p:txBody>
      </p:sp>
      <p:sp>
        <p:nvSpPr>
          <p:cNvPr id="4" name="Sottotitolo 3">
            <a:extLst>
              <a:ext uri="{FF2B5EF4-FFF2-40B4-BE49-F238E27FC236}">
                <a16:creationId xmlns:a16="http://schemas.microsoft.com/office/drawing/2014/main" id="{91A9603A-D223-47EF-B35B-86424F3280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1046" y="4267201"/>
            <a:ext cx="5062451" cy="2025449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it-IT" sz="3300" cap="none" dirty="0">
                <a:solidFill>
                  <a:schemeClr val="accent1">
                    <a:lumMod val="75000"/>
                  </a:schemeClr>
                </a:solidFill>
              </a:rPr>
              <a:t>Dott.ssa Valeria Carone</a:t>
            </a:r>
          </a:p>
          <a:p>
            <a:pPr algn="ctr"/>
            <a:endParaRPr lang="it-IT" sz="1000" b="1" dirty="0"/>
          </a:p>
          <a:p>
            <a:pPr algn="ctr"/>
            <a:r>
              <a:rPr lang="it-IT" sz="1900" cap="none" dirty="0">
                <a:latin typeface="+mn-lt"/>
              </a:rPr>
              <a:t>U.O.C. Di Chirurgia Generale Ed Oncologica</a:t>
            </a:r>
          </a:p>
          <a:p>
            <a:pPr algn="ctr"/>
            <a:r>
              <a:rPr lang="it-IT" sz="1900" cap="none" dirty="0">
                <a:latin typeface="+mn-lt"/>
              </a:rPr>
              <a:t>Ospedale San Filippo Neri, Roma</a:t>
            </a:r>
          </a:p>
          <a:p>
            <a:pPr algn="ctr"/>
            <a:r>
              <a:rPr lang="it-IT" sz="1900" cap="none" dirty="0">
                <a:latin typeface="+mn-lt"/>
              </a:rPr>
              <a:t>Direttore: Dott. Stefano Mancini</a:t>
            </a:r>
          </a:p>
          <a:p>
            <a:endParaRPr lang="it-IT" sz="2800" b="1" dirty="0"/>
          </a:p>
        </p:txBody>
      </p:sp>
    </p:spTree>
    <p:extLst>
      <p:ext uri="{BB962C8B-B14F-4D97-AF65-F5344CB8AC3E}">
        <p14:creationId xmlns:p14="http://schemas.microsoft.com/office/powerpoint/2010/main" val="47115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0916(1)">
            <a:hlinkClick r:id="" action="ppaction://media"/>
            <a:extLst>
              <a:ext uri="{FF2B5EF4-FFF2-40B4-BE49-F238E27FC236}">
                <a16:creationId xmlns:a16="http://schemas.microsoft.com/office/drawing/2014/main" id="{09C8AA4D-140A-A70C-BAA5-F7507CF382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13963" b="12785"/>
          <a:stretch/>
        </p:blipFill>
        <p:spPr>
          <a:xfrm>
            <a:off x="2046563" y="1432848"/>
            <a:ext cx="8098874" cy="4449503"/>
          </a:xfrm>
          <a:prstGeom prst="roundRect">
            <a:avLst>
              <a:gd name="adj" fmla="val 5299"/>
            </a:avLst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60FCB55F-A178-3505-C7EE-B12E47EBFDD6}"/>
              </a:ext>
            </a:extLst>
          </p:cNvPr>
          <p:cNvSpPr/>
          <p:nvPr/>
        </p:nvSpPr>
        <p:spPr>
          <a:xfrm>
            <a:off x="0" y="1"/>
            <a:ext cx="12192000" cy="105329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alpha val="55000"/>
                </a:schemeClr>
              </a:gs>
              <a:gs pos="46000">
                <a:schemeClr val="accent1">
                  <a:lumMod val="95000"/>
                  <a:lumOff val="5000"/>
                </a:schemeClr>
              </a:gs>
              <a:gs pos="100000">
                <a:schemeClr val="accent1">
                  <a:lumMod val="6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8727AF13-61F8-E785-05AD-EE2880FDFE1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07" b="-290"/>
          <a:stretch/>
        </p:blipFill>
        <p:spPr>
          <a:xfrm>
            <a:off x="366712" y="91874"/>
            <a:ext cx="2570998" cy="869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26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FE3276DB-05DD-FE4F-8278-08AFC93905A6}"/>
              </a:ext>
            </a:extLst>
          </p:cNvPr>
          <p:cNvSpPr txBox="1"/>
          <p:nvPr/>
        </p:nvSpPr>
        <p:spPr>
          <a:xfrm>
            <a:off x="1286104" y="1562763"/>
            <a:ext cx="10520302" cy="2312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/>
              <a:t>Uomo, 56 anni</a:t>
            </a:r>
          </a:p>
          <a:p>
            <a:endParaRPr lang="it-IT" sz="1600" dirty="0"/>
          </a:p>
          <a:p>
            <a:pPr>
              <a:lnSpc>
                <a:spcPct val="150000"/>
              </a:lnSpc>
            </a:pPr>
            <a:r>
              <a:rPr lang="it-IT" sz="2400" b="1" dirty="0">
                <a:solidFill>
                  <a:srgbClr val="C00000"/>
                </a:solidFill>
              </a:rPr>
              <a:t>In anamnesi: </a:t>
            </a:r>
            <a:r>
              <a:rPr lang="it-IT" sz="2400" dirty="0"/>
              <a:t>ipertensione arteriosa sistemica, sindrome ansioso depressiva</a:t>
            </a:r>
          </a:p>
          <a:p>
            <a:pPr>
              <a:lnSpc>
                <a:spcPct val="150000"/>
              </a:lnSpc>
            </a:pPr>
            <a:r>
              <a:rPr lang="it-IT" sz="2400" b="1" dirty="0">
                <a:solidFill>
                  <a:srgbClr val="C00000"/>
                </a:solidFill>
              </a:rPr>
              <a:t>Precedenti chirurgici: </a:t>
            </a:r>
            <a:r>
              <a:rPr lang="it-IT" sz="2400" dirty="0"/>
              <a:t>appendicectomia e tonsillectomia in età infantile</a:t>
            </a:r>
          </a:p>
          <a:p>
            <a:pPr>
              <a:lnSpc>
                <a:spcPct val="150000"/>
              </a:lnSpc>
            </a:pPr>
            <a:r>
              <a:rPr lang="it-IT" sz="2400" b="1" dirty="0">
                <a:solidFill>
                  <a:srgbClr val="C00000"/>
                </a:solidFill>
              </a:rPr>
              <a:t>In terapia con: </a:t>
            </a:r>
            <a:r>
              <a:rPr lang="it-IT" sz="2400" dirty="0" err="1"/>
              <a:t>irbesartan</a:t>
            </a:r>
            <a:r>
              <a:rPr lang="it-IT" sz="2400" dirty="0"/>
              <a:t>, </a:t>
            </a:r>
            <a:r>
              <a:rPr lang="it-IT" sz="2400" dirty="0" err="1"/>
              <a:t>trimebutina</a:t>
            </a:r>
            <a:r>
              <a:rPr lang="it-IT" sz="2400" dirty="0"/>
              <a:t> maleato, </a:t>
            </a:r>
            <a:r>
              <a:rPr lang="it-IT" sz="2400" dirty="0" err="1"/>
              <a:t>alprazolam</a:t>
            </a:r>
            <a:r>
              <a:rPr lang="it-IT" sz="2400" dirty="0"/>
              <a:t>, antidepressivo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3A4E7C23-57C2-E7B3-25E8-D2F3DF6F6571}"/>
              </a:ext>
            </a:extLst>
          </p:cNvPr>
          <p:cNvSpPr/>
          <p:nvPr/>
        </p:nvSpPr>
        <p:spPr>
          <a:xfrm>
            <a:off x="0" y="1"/>
            <a:ext cx="12192000" cy="105329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alpha val="55000"/>
                </a:schemeClr>
              </a:gs>
              <a:gs pos="46000">
                <a:schemeClr val="accent1">
                  <a:lumMod val="95000"/>
                  <a:lumOff val="5000"/>
                </a:schemeClr>
              </a:gs>
              <a:gs pos="100000">
                <a:schemeClr val="accent1">
                  <a:lumMod val="6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2A50837B-A073-B101-AD2B-6CDC172BA7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07" b="-290"/>
          <a:stretch/>
        </p:blipFill>
        <p:spPr>
          <a:xfrm>
            <a:off x="366712" y="91874"/>
            <a:ext cx="2570998" cy="869549"/>
          </a:xfrm>
          <a:prstGeom prst="rect">
            <a:avLst/>
          </a:prstGeom>
        </p:spPr>
      </p:pic>
      <p:sp>
        <p:nvSpPr>
          <p:cNvPr id="6" name="Titolo 1">
            <a:extLst>
              <a:ext uri="{FF2B5EF4-FFF2-40B4-BE49-F238E27FC236}">
                <a16:creationId xmlns:a16="http://schemas.microsoft.com/office/drawing/2014/main" id="{6F8239B3-236B-AA24-6AAD-B1B3402EFA37}"/>
              </a:ext>
            </a:extLst>
          </p:cNvPr>
          <p:cNvSpPr txBox="1">
            <a:spLocks/>
          </p:cNvSpPr>
          <p:nvPr/>
        </p:nvSpPr>
        <p:spPr>
          <a:xfrm>
            <a:off x="3700038" y="262996"/>
            <a:ext cx="6829850" cy="527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2400" b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Potrebbe andare peggio… potrebbe piovere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1D223DF9-AA43-ED64-F9B6-A5FDF3D73256}"/>
              </a:ext>
            </a:extLst>
          </p:cNvPr>
          <p:cNvSpPr txBox="1"/>
          <p:nvPr/>
        </p:nvSpPr>
        <p:spPr>
          <a:xfrm>
            <a:off x="1286104" y="4384850"/>
            <a:ext cx="105203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it-IT" sz="2400" b="1" dirty="0">
                <a:solidFill>
                  <a:srgbClr val="C00000"/>
                </a:solidFill>
              </a:rPr>
              <a:t>Diagnosi:</a:t>
            </a:r>
            <a:r>
              <a:rPr lang="it-IT" sz="2400" b="1" dirty="0">
                <a:solidFill>
                  <a:srgbClr val="374D81"/>
                </a:solidFill>
              </a:rPr>
              <a:t> </a:t>
            </a:r>
            <a:r>
              <a:rPr lang="it-IT" sz="2400" dirty="0"/>
              <a:t>esiti di diverticolite con nuovo episodio di riacutizzazione</a:t>
            </a:r>
          </a:p>
          <a:p>
            <a:pPr>
              <a:lnSpc>
                <a:spcPct val="150000"/>
              </a:lnSpc>
            </a:pPr>
            <a:r>
              <a:rPr lang="it-IT" sz="2400" b="1" dirty="0">
                <a:solidFill>
                  <a:srgbClr val="C00000"/>
                </a:solidFill>
              </a:rPr>
              <a:t>Trattamento:</a:t>
            </a:r>
            <a:r>
              <a:rPr lang="it-IT" sz="2400" b="1" dirty="0">
                <a:solidFill>
                  <a:srgbClr val="374D81"/>
                </a:solidFill>
              </a:rPr>
              <a:t> </a:t>
            </a:r>
            <a:r>
              <a:rPr lang="it-IT" sz="2400" b="1" dirty="0" err="1"/>
              <a:t>emicolectomia</a:t>
            </a:r>
            <a:r>
              <a:rPr lang="it-IT" sz="2400" b="1" dirty="0"/>
              <a:t> sinistra </a:t>
            </a:r>
            <a:r>
              <a:rPr lang="it-IT" sz="2400" dirty="0"/>
              <a:t>robot-assistita in urgenza differita con confezionamento di </a:t>
            </a:r>
            <a:r>
              <a:rPr lang="it-IT" sz="2400" b="1" dirty="0"/>
              <a:t>anastomosi colo-rettale T-T sec. Knight-</a:t>
            </a:r>
            <a:r>
              <a:rPr lang="it-IT" sz="2400" b="1" dirty="0" err="1"/>
              <a:t>Griffen</a:t>
            </a:r>
            <a:r>
              <a:rPr lang="it-IT" sz="2400" dirty="0"/>
              <a:t>, previo posizionamento di </a:t>
            </a:r>
            <a:r>
              <a:rPr lang="it-IT" sz="2400" dirty="0" err="1"/>
              <a:t>stent</a:t>
            </a:r>
            <a:r>
              <a:rPr lang="it-IT" sz="2400" dirty="0"/>
              <a:t> ureterali</a:t>
            </a:r>
            <a:endParaRPr lang="it-IT" sz="2400" b="1" dirty="0"/>
          </a:p>
          <a:p>
            <a:endParaRPr lang="it-IT" dirty="0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3009F7CC-00E5-93F5-EFEC-B25ABC4D2E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6712" y="5089122"/>
            <a:ext cx="854477" cy="85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40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po 5">
            <a:extLst>
              <a:ext uri="{FF2B5EF4-FFF2-40B4-BE49-F238E27FC236}">
                <a16:creationId xmlns:a16="http://schemas.microsoft.com/office/drawing/2014/main" id="{8FA93BA9-6EAF-052D-4EA3-BECDDE90A026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2" name="Rettangolo 1">
              <a:extLst>
                <a:ext uri="{FF2B5EF4-FFF2-40B4-BE49-F238E27FC236}">
                  <a16:creationId xmlns:a16="http://schemas.microsoft.com/office/drawing/2014/main" id="{87E1E985-C008-BC66-70F9-D7046D78FD2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1A261A41-A255-C07A-BB12-A8F04BB7D7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5" name="Titolo 1">
              <a:extLst>
                <a:ext uri="{FF2B5EF4-FFF2-40B4-BE49-F238E27FC236}">
                  <a16:creationId xmlns:a16="http://schemas.microsoft.com/office/drawing/2014/main" id="{3CF5035D-4078-9A50-1D11-4994BABB1BE3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12A94A78-BA86-A972-FB24-33FA469FB3F7}"/>
              </a:ext>
            </a:extLst>
          </p:cNvPr>
          <p:cNvSpPr txBox="1"/>
          <p:nvPr/>
        </p:nvSpPr>
        <p:spPr>
          <a:xfrm>
            <a:off x="3837495" y="1221516"/>
            <a:ext cx="4397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VII Giornata Post Operatoria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8EEB40ED-F479-4E2F-CAF0-EF28C40A11E7}"/>
              </a:ext>
            </a:extLst>
          </p:cNvPr>
          <p:cNvSpPr txBox="1"/>
          <p:nvPr/>
        </p:nvSpPr>
        <p:spPr>
          <a:xfrm>
            <a:off x="234761" y="3428137"/>
            <a:ext cx="55859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TC con </a:t>
            </a:r>
            <a:r>
              <a:rPr lang="it-IT" sz="2400" b="1" dirty="0" err="1">
                <a:solidFill>
                  <a:srgbClr val="C00000"/>
                </a:solidFill>
              </a:rPr>
              <a:t>m.d.c</a:t>
            </a:r>
            <a:r>
              <a:rPr lang="it-IT" sz="2400" b="1" dirty="0">
                <a:solidFill>
                  <a:srgbClr val="C00000"/>
                </a:solidFill>
              </a:rPr>
              <a:t>. in urgenza: </a:t>
            </a:r>
            <a:r>
              <a:rPr lang="it-IT" sz="2400" i="1" dirty="0"/>
              <a:t>due raccolte endoaddominali (4.2x3cm e 6x2cm).</a:t>
            </a:r>
          </a:p>
          <a:p>
            <a:pPr algn="just"/>
            <a:r>
              <a:rPr lang="it-IT" sz="2400" b="1" i="1" dirty="0"/>
              <a:t>Nessun segno radiologico di ischemia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B7B90BF-78FB-FB4E-605E-62BA7FE9EDED}"/>
              </a:ext>
            </a:extLst>
          </p:cNvPr>
          <p:cNvSpPr txBox="1"/>
          <p:nvPr/>
        </p:nvSpPr>
        <p:spPr>
          <a:xfrm>
            <a:off x="234762" y="2170938"/>
            <a:ext cx="5861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sz="2400" b="1" dirty="0">
                <a:solidFill>
                  <a:srgbClr val="C00000"/>
                </a:solidFill>
              </a:rPr>
              <a:t>Clinica:</a:t>
            </a:r>
            <a:r>
              <a:rPr lang="it-IT" sz="2400" b="1" dirty="0"/>
              <a:t> </a:t>
            </a:r>
            <a:r>
              <a:rPr lang="it-IT" sz="2400" dirty="0"/>
              <a:t>febbre persistente con tachicardia e </a:t>
            </a:r>
          </a:p>
          <a:p>
            <a:pPr algn="just"/>
            <a:r>
              <a:rPr lang="it-IT" sz="2400" dirty="0"/>
              <a:t>indici di flogosi negativi</a:t>
            </a:r>
          </a:p>
        </p:txBody>
      </p:sp>
      <p:pic>
        <p:nvPicPr>
          <p:cNvPr id="12" name="04.04 FA">
            <a:hlinkClick r:id="" action="ppaction://media"/>
            <a:extLst>
              <a:ext uri="{FF2B5EF4-FFF2-40B4-BE49-F238E27FC236}">
                <a16:creationId xmlns:a16="http://schemas.microsoft.com/office/drawing/2014/main" id="{FECE3664-5D22-5B4C-3F85-FFF3F204850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641" end="17390.5666"/>
                </p14:media>
              </p:ext>
            </p:extLst>
          </p:nvPr>
        </p:nvPicPr>
        <p:blipFill rotWithShape="1">
          <a:blip r:embed="rId5"/>
          <a:srcRect l="28664" t="29163" r="28801" b="16687"/>
          <a:stretch>
            <a:fillRect/>
          </a:stretch>
        </p:blipFill>
        <p:spPr>
          <a:xfrm>
            <a:off x="6606067" y="2052513"/>
            <a:ext cx="5585933" cy="3777927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0AB8C3D-BFF3-6E96-65AE-A963612F8AAF}"/>
              </a:ext>
            </a:extLst>
          </p:cNvPr>
          <p:cNvSpPr txBox="1"/>
          <p:nvPr/>
        </p:nvSpPr>
        <p:spPr>
          <a:xfrm>
            <a:off x="234762" y="5054668"/>
            <a:ext cx="55859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Trattamento:</a:t>
            </a:r>
            <a:r>
              <a:rPr lang="it-IT" sz="2400" b="1" dirty="0">
                <a:solidFill>
                  <a:srgbClr val="374D81"/>
                </a:solidFill>
              </a:rPr>
              <a:t> </a:t>
            </a:r>
            <a:r>
              <a:rPr lang="it-IT" sz="2400" b="1" dirty="0"/>
              <a:t>antibiotico-terapia </a:t>
            </a:r>
            <a:r>
              <a:rPr lang="it-IT" sz="2400" dirty="0"/>
              <a:t>concordata con infettivologo per impossibilità di drenaggio delle raccolte tramite radiologia interventistica</a:t>
            </a:r>
          </a:p>
        </p:txBody>
      </p:sp>
    </p:spTree>
    <p:extLst>
      <p:ext uri="{BB962C8B-B14F-4D97-AF65-F5344CB8AC3E}">
        <p14:creationId xmlns:p14="http://schemas.microsoft.com/office/powerpoint/2010/main" val="4204320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291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10" grpId="0"/>
      <p:bldP spid="9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72DEA717-13B1-DA1B-6444-A8AFE5BA02CE}"/>
              </a:ext>
            </a:extLst>
          </p:cNvPr>
          <p:cNvSpPr txBox="1"/>
          <p:nvPr/>
        </p:nvSpPr>
        <p:spPr>
          <a:xfrm>
            <a:off x="3856124" y="1232373"/>
            <a:ext cx="4479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XII Giornata Post Operatoria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1541EE21-7D1A-DD40-EEAF-D93321AE3255}"/>
              </a:ext>
            </a:extLst>
          </p:cNvPr>
          <p:cNvSpPr txBox="1"/>
          <p:nvPr/>
        </p:nvSpPr>
        <p:spPr>
          <a:xfrm>
            <a:off x="220930" y="2085798"/>
            <a:ext cx="65940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Clinica:</a:t>
            </a:r>
            <a:r>
              <a:rPr lang="it-IT" sz="2400" dirty="0"/>
              <a:t> persistenza della tachicardia, distensione</a:t>
            </a:r>
          </a:p>
          <a:p>
            <a:r>
              <a:rPr lang="it-IT" sz="2400" dirty="0"/>
              <a:t>addominale e rialzo degli indici di flogosi (PCR 14.03 mg/L, PCT 1.89 </a:t>
            </a:r>
            <a:r>
              <a:rPr lang="it-IT" sz="2400" dirty="0" err="1"/>
              <a:t>ng</a:t>
            </a:r>
            <a:r>
              <a:rPr lang="it-IT" sz="2400" dirty="0"/>
              <a:t>/</a:t>
            </a:r>
            <a:r>
              <a:rPr lang="it-IT" sz="2400" dirty="0" err="1"/>
              <a:t>mL</a:t>
            </a:r>
            <a:r>
              <a:rPr lang="it-IT" sz="2400" dirty="0"/>
              <a:t>) </a:t>
            </a:r>
          </a:p>
        </p:txBody>
      </p:sp>
      <p:pic>
        <p:nvPicPr>
          <p:cNvPr id="11" name="04.09 FA">
            <a:hlinkClick r:id="" action="ppaction://media"/>
            <a:extLst>
              <a:ext uri="{FF2B5EF4-FFF2-40B4-BE49-F238E27FC236}">
                <a16:creationId xmlns:a16="http://schemas.microsoft.com/office/drawing/2014/main" id="{41BA489B-426E-33E8-A5BE-2B949C071D0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8556" end="6023.9791"/>
                </p14:media>
              </p:ext>
            </p:extLst>
          </p:nvPr>
        </p:nvPicPr>
        <p:blipFill rotWithShape="1">
          <a:blip r:embed="rId5"/>
          <a:srcRect l="28859" t="24817" r="27702" b="13682"/>
          <a:stretch>
            <a:fillRect/>
          </a:stretch>
        </p:blipFill>
        <p:spPr>
          <a:xfrm>
            <a:off x="7079243" y="2149042"/>
            <a:ext cx="5099946" cy="3835849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D3B880AF-46FC-82D3-D2E6-AB7994CDD432}"/>
              </a:ext>
            </a:extLst>
          </p:cNvPr>
          <p:cNvSpPr txBox="1"/>
          <p:nvPr/>
        </p:nvSpPr>
        <p:spPr>
          <a:xfrm>
            <a:off x="220930" y="3429000"/>
            <a:ext cx="67930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TC con </a:t>
            </a:r>
            <a:r>
              <a:rPr lang="it-IT" sz="2400" b="1" dirty="0" err="1">
                <a:solidFill>
                  <a:srgbClr val="C00000"/>
                </a:solidFill>
              </a:rPr>
              <a:t>m.d.c</a:t>
            </a:r>
            <a:r>
              <a:rPr lang="it-IT" sz="2400" b="1" dirty="0">
                <a:solidFill>
                  <a:srgbClr val="C00000"/>
                </a:solidFill>
              </a:rPr>
              <a:t>. in urgenza: </a:t>
            </a:r>
            <a:r>
              <a:rPr lang="it-IT" sz="2400" i="1" dirty="0"/>
              <a:t>raccolta pelvica fluido-aerea (6x3cm) con marcata dilatazione del colon </a:t>
            </a:r>
            <a:r>
              <a:rPr lang="it-IT" sz="2400" i="1" dirty="0" err="1"/>
              <a:t>pre</a:t>
            </a:r>
            <a:r>
              <a:rPr lang="it-IT" sz="2400" i="1" dirty="0"/>
              <a:t>-anastomotico (7cm) e </a:t>
            </a:r>
            <a:r>
              <a:rPr lang="it-IT" sz="2400" b="1" i="1" dirty="0"/>
              <a:t>apparente</a:t>
            </a:r>
            <a:r>
              <a:rPr lang="it-IT" sz="2400" i="1" dirty="0"/>
              <a:t> </a:t>
            </a:r>
            <a:r>
              <a:rPr lang="it-IT" sz="2400" b="1" i="1" dirty="0"/>
              <a:t>deiscenza anastomotica posteriore</a:t>
            </a:r>
            <a:endParaRPr lang="it-IT" sz="2400" i="1" dirty="0"/>
          </a:p>
          <a:p>
            <a:endParaRPr lang="it-IT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A91211E-E32D-1D26-997E-3A7140455C66}"/>
              </a:ext>
            </a:extLst>
          </p:cNvPr>
          <p:cNvSpPr txBox="1"/>
          <p:nvPr/>
        </p:nvSpPr>
        <p:spPr>
          <a:xfrm>
            <a:off x="192442" y="5110593"/>
            <a:ext cx="68215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RSCS:</a:t>
            </a:r>
            <a:r>
              <a:rPr lang="it-IT" sz="2400" dirty="0">
                <a:solidFill>
                  <a:srgbClr val="374D81"/>
                </a:solidFill>
              </a:rPr>
              <a:t> </a:t>
            </a:r>
            <a:r>
              <a:rPr lang="it-IT" sz="2400" dirty="0"/>
              <a:t>la mucosa immediatamente sopra l’anastomosi</a:t>
            </a:r>
          </a:p>
          <a:p>
            <a:r>
              <a:rPr lang="it-IT" sz="2400" dirty="0"/>
              <a:t>appare congesta, con numerose ulcerazioni superficiali a carta geografica a fondo fibrinoso come per </a:t>
            </a:r>
            <a:r>
              <a:rPr lang="it-IT" sz="2400" b="1" dirty="0"/>
              <a:t>colite ischemica.</a:t>
            </a:r>
          </a:p>
        </p:txBody>
      </p:sp>
    </p:spTree>
    <p:extLst>
      <p:ext uri="{BB962C8B-B14F-4D97-AF65-F5344CB8AC3E}">
        <p14:creationId xmlns:p14="http://schemas.microsoft.com/office/powerpoint/2010/main" val="72504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72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D7034621-6613-1AB1-AABE-3740C0CA0146}"/>
              </a:ext>
            </a:extLst>
          </p:cNvPr>
          <p:cNvSpPr txBox="1"/>
          <p:nvPr/>
        </p:nvSpPr>
        <p:spPr>
          <a:xfrm>
            <a:off x="3856124" y="1297043"/>
            <a:ext cx="4479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XIII Giornata Post Operatoria</a:t>
            </a: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2323C3CB-8C2C-2187-CE92-53983E04CA39}"/>
              </a:ext>
            </a:extLst>
          </p:cNvPr>
          <p:cNvGrpSpPr/>
          <p:nvPr/>
        </p:nvGrpSpPr>
        <p:grpSpPr>
          <a:xfrm>
            <a:off x="608388" y="1744579"/>
            <a:ext cx="10445858" cy="4865201"/>
            <a:chOff x="608388" y="1744579"/>
            <a:chExt cx="10445858" cy="4865201"/>
          </a:xfrm>
        </p:grpSpPr>
        <p:grpSp>
          <p:nvGrpSpPr>
            <p:cNvPr id="15" name="Gruppo 14">
              <a:extLst>
                <a:ext uri="{FF2B5EF4-FFF2-40B4-BE49-F238E27FC236}">
                  <a16:creationId xmlns:a16="http://schemas.microsoft.com/office/drawing/2014/main" id="{E434D3B9-6769-3BF7-C57D-A0F534C7B968}"/>
                </a:ext>
              </a:extLst>
            </p:cNvPr>
            <p:cNvGrpSpPr/>
            <p:nvPr/>
          </p:nvGrpSpPr>
          <p:grpSpPr>
            <a:xfrm>
              <a:off x="608388" y="1744579"/>
              <a:ext cx="10445858" cy="4865201"/>
              <a:chOff x="608388" y="1744579"/>
              <a:chExt cx="10445858" cy="4865201"/>
            </a:xfrm>
          </p:grpSpPr>
          <p:grpSp>
            <p:nvGrpSpPr>
              <p:cNvPr id="12" name="Gruppo 11">
                <a:extLst>
                  <a:ext uri="{FF2B5EF4-FFF2-40B4-BE49-F238E27FC236}">
                    <a16:creationId xmlns:a16="http://schemas.microsoft.com/office/drawing/2014/main" id="{6EFFEE3B-0343-19BA-8829-E409AE41778D}"/>
                  </a:ext>
                </a:extLst>
              </p:cNvPr>
              <p:cNvGrpSpPr/>
              <p:nvPr/>
            </p:nvGrpSpPr>
            <p:grpSpPr>
              <a:xfrm>
                <a:off x="608388" y="2207301"/>
                <a:ext cx="10445858" cy="4402479"/>
                <a:chOff x="608388" y="2207301"/>
                <a:chExt cx="10445858" cy="4402479"/>
              </a:xfrm>
            </p:grpSpPr>
            <p:grpSp>
              <p:nvGrpSpPr>
                <p:cNvPr id="9" name="Gruppo 8">
                  <a:extLst>
                    <a:ext uri="{FF2B5EF4-FFF2-40B4-BE49-F238E27FC236}">
                      <a16:creationId xmlns:a16="http://schemas.microsoft.com/office/drawing/2014/main" id="{6C47922F-D7B2-B860-43A8-385B0FB1C9DF}"/>
                    </a:ext>
                  </a:extLst>
                </p:cNvPr>
                <p:cNvGrpSpPr/>
                <p:nvPr/>
              </p:nvGrpSpPr>
              <p:grpSpPr>
                <a:xfrm>
                  <a:off x="608388" y="2207301"/>
                  <a:ext cx="10445858" cy="3654919"/>
                  <a:chOff x="608388" y="2207301"/>
                  <a:chExt cx="10445858" cy="3654919"/>
                </a:xfrm>
              </p:grpSpPr>
              <p:sp>
                <p:nvSpPr>
                  <p:cNvPr id="7" name="CasellaDiTesto 6">
                    <a:extLst>
                      <a:ext uri="{FF2B5EF4-FFF2-40B4-BE49-F238E27FC236}">
                        <a16:creationId xmlns:a16="http://schemas.microsoft.com/office/drawing/2014/main" id="{700CACA8-D8A8-272B-2E07-092F541F3E6C}"/>
                      </a:ext>
                    </a:extLst>
                  </p:cNvPr>
                  <p:cNvSpPr txBox="1"/>
                  <p:nvPr/>
                </p:nvSpPr>
                <p:spPr>
                  <a:xfrm>
                    <a:off x="608388" y="2207301"/>
                    <a:ext cx="10445858" cy="83099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:r>
                      <a:rPr lang="it-IT" sz="2400" dirty="0"/>
                      <a:t>Intervento laparotomico in urgenza con reperto di </a:t>
                    </a:r>
                    <a:r>
                      <a:rPr lang="it-IT" sz="2400" b="1" dirty="0"/>
                      <a:t>ernia interna </a:t>
                    </a:r>
                    <a:r>
                      <a:rPr lang="it-IT" sz="2400" dirty="0"/>
                      <a:t>e </a:t>
                    </a:r>
                  </a:p>
                  <a:p>
                    <a:pPr algn="ctr"/>
                    <a:r>
                      <a:rPr lang="it-IT" sz="2400" b="1" dirty="0"/>
                      <a:t>ischemia dall’anastomosi colorettale</a:t>
                    </a:r>
                    <a:endParaRPr lang="it-IT" sz="2400" dirty="0"/>
                  </a:p>
                </p:txBody>
              </p:sp>
              <p:sp>
                <p:nvSpPr>
                  <p:cNvPr id="8" name="CasellaDiTesto 7">
                    <a:extLst>
                      <a:ext uri="{FF2B5EF4-FFF2-40B4-BE49-F238E27FC236}">
                        <a16:creationId xmlns:a16="http://schemas.microsoft.com/office/drawing/2014/main" id="{027D4242-0B50-8773-6998-D6D31E55DA47}"/>
                      </a:ext>
                    </a:extLst>
                  </p:cNvPr>
                  <p:cNvSpPr txBox="1"/>
                  <p:nvPr/>
                </p:nvSpPr>
                <p:spPr>
                  <a:xfrm>
                    <a:off x="608388" y="3611155"/>
                    <a:ext cx="6839159" cy="22510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lnSpc>
                        <a:spcPct val="150000"/>
                      </a:lnSpc>
                    </a:pPr>
                    <a:r>
                      <a:rPr lang="it-IT" sz="2400" dirty="0"/>
                      <a:t>- </a:t>
                    </a:r>
                    <a:r>
                      <a:rPr lang="it-IT" sz="2400" dirty="0" err="1"/>
                      <a:t>Derotazione</a:t>
                    </a:r>
                    <a:r>
                      <a:rPr lang="it-IT" sz="2400" dirty="0"/>
                      <a:t> intestinale completa sec. </a:t>
                    </a:r>
                    <a:r>
                      <a:rPr lang="it-IT" sz="2400" dirty="0" err="1"/>
                      <a:t>Valdoni</a:t>
                    </a:r>
                    <a:endParaRPr lang="it-IT" sz="2400" dirty="0"/>
                  </a:p>
                  <a:p>
                    <a:pPr>
                      <a:lnSpc>
                        <a:spcPct val="150000"/>
                      </a:lnSpc>
                    </a:pPr>
                    <a:r>
                      <a:rPr lang="it-IT" sz="2400" dirty="0"/>
                      <a:t>- Sezione del colon ischemico e </a:t>
                    </a:r>
                    <a:r>
                      <a:rPr lang="it-IT" sz="2400" dirty="0" err="1"/>
                      <a:t>riconfezionamento</a:t>
                    </a:r>
                    <a:r>
                      <a:rPr lang="it-IT" sz="2400" dirty="0"/>
                      <a:t> di </a:t>
                    </a:r>
                  </a:p>
                  <a:p>
                    <a:pPr>
                      <a:lnSpc>
                        <a:spcPct val="150000"/>
                      </a:lnSpc>
                    </a:pPr>
                    <a:r>
                      <a:rPr lang="it-IT" sz="2400" dirty="0"/>
                      <a:t>   anastomosi T-T sec. Knight-</a:t>
                    </a:r>
                    <a:r>
                      <a:rPr lang="it-IT" sz="2400" dirty="0" err="1"/>
                      <a:t>Griffen</a:t>
                    </a:r>
                    <a:endParaRPr lang="it-IT" sz="2400" dirty="0"/>
                  </a:p>
                  <a:p>
                    <a:pPr>
                      <a:lnSpc>
                        <a:spcPct val="150000"/>
                      </a:lnSpc>
                    </a:pPr>
                    <a:r>
                      <a:rPr lang="it-IT" sz="2400" dirty="0"/>
                      <a:t>- Ileostomia di protezione</a:t>
                    </a:r>
                  </a:p>
                </p:txBody>
              </p:sp>
            </p:grpSp>
            <p:pic>
              <p:nvPicPr>
                <p:cNvPr id="11" name="Immagine 10">
                  <a:extLst>
                    <a:ext uri="{FF2B5EF4-FFF2-40B4-BE49-F238E27FC236}">
                      <a16:creationId xmlns:a16="http://schemas.microsoft.com/office/drawing/2014/main" id="{057BFC41-F298-8AE9-5C14-9B13FC015B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429365" y="2622799"/>
                  <a:ext cx="2624881" cy="3986981"/>
                </a:xfrm>
                <a:prstGeom prst="rect">
                  <a:avLst/>
                </a:prstGeom>
              </p:spPr>
            </p:pic>
          </p:grpSp>
          <p:sp>
            <p:nvSpPr>
              <p:cNvPr id="13" name="CasellaDiTesto 12">
                <a:extLst>
                  <a:ext uri="{FF2B5EF4-FFF2-40B4-BE49-F238E27FC236}">
                    <a16:creationId xmlns:a16="http://schemas.microsoft.com/office/drawing/2014/main" id="{494338CB-7994-0785-BA4B-C10B71307D4B}"/>
                  </a:ext>
                </a:extLst>
              </p:cNvPr>
              <p:cNvSpPr txBox="1"/>
              <p:nvPr/>
            </p:nvSpPr>
            <p:spPr>
              <a:xfrm>
                <a:off x="2671011" y="1744579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it-IT" dirty="0"/>
              </a:p>
            </p:txBody>
          </p:sp>
        </p:grpSp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244295AC-73D5-A27A-3459-EE22AF80D3E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97734" y="2207301"/>
              <a:ext cx="854477" cy="8544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1124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22C5E707-1CBF-9898-2851-F815EA8A41FC}"/>
              </a:ext>
            </a:extLst>
          </p:cNvPr>
          <p:cNvSpPr txBox="1"/>
          <p:nvPr/>
        </p:nvSpPr>
        <p:spPr>
          <a:xfrm>
            <a:off x="3805629" y="1296580"/>
            <a:ext cx="4580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XXII Giornata Post Operatoria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F4E12FD5-BE3D-1CD9-A455-3A196E0D2495}"/>
              </a:ext>
            </a:extLst>
          </p:cNvPr>
          <p:cNvSpPr txBox="1"/>
          <p:nvPr/>
        </p:nvSpPr>
        <p:spPr>
          <a:xfrm>
            <a:off x="466781" y="2242721"/>
            <a:ext cx="6015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Clinica:</a:t>
            </a:r>
            <a:r>
              <a:rPr lang="it-IT" sz="2400" dirty="0"/>
              <a:t> ileostomia non produttiva, rialzo degli indici di flogosi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B5BA2E6B-65C6-9FDD-04BB-6A85451DE826}"/>
              </a:ext>
            </a:extLst>
          </p:cNvPr>
          <p:cNvSpPr txBox="1"/>
          <p:nvPr/>
        </p:nvSpPr>
        <p:spPr>
          <a:xfrm>
            <a:off x="466781" y="3330373"/>
            <a:ext cx="63687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TC con </a:t>
            </a:r>
            <a:r>
              <a:rPr lang="it-IT" sz="2400" b="1" dirty="0" err="1">
                <a:solidFill>
                  <a:srgbClr val="C00000"/>
                </a:solidFill>
              </a:rPr>
              <a:t>m.d.c</a:t>
            </a:r>
            <a:r>
              <a:rPr lang="it-IT" sz="2400" b="1" dirty="0">
                <a:solidFill>
                  <a:srgbClr val="C00000"/>
                </a:solidFill>
              </a:rPr>
              <a:t>. in urgenza: </a:t>
            </a:r>
            <a:r>
              <a:rPr lang="it-IT" sz="2400" dirty="0"/>
              <a:t>marcata gastrectasia, abbondante versamento periepatico e perisplenico, raccolta lungo la radice del mesentere, mancata opacizzazione del tratto distale dell’AMS</a:t>
            </a:r>
          </a:p>
        </p:txBody>
      </p:sp>
      <p:pic>
        <p:nvPicPr>
          <p:cNvPr id="10" name="19.04 FA">
            <a:hlinkClick r:id="" action="ppaction://media"/>
            <a:extLst>
              <a:ext uri="{FF2B5EF4-FFF2-40B4-BE49-F238E27FC236}">
                <a16:creationId xmlns:a16="http://schemas.microsoft.com/office/drawing/2014/main" id="{0C87CBF1-935C-998D-E4C2-671D0D826A2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264" end="7078.9"/>
                </p14:media>
              </p:ext>
            </p:extLst>
          </p:nvPr>
        </p:nvPicPr>
        <p:blipFill rotWithShape="1">
          <a:blip r:embed="rId5"/>
          <a:srcRect l="26196" t="34043" r="29438" b="20820"/>
          <a:stretch>
            <a:fillRect/>
          </a:stretch>
        </p:blipFill>
        <p:spPr>
          <a:xfrm>
            <a:off x="6933308" y="2422358"/>
            <a:ext cx="5258692" cy="2908622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F3CA0F8-8727-CD01-95D3-7F1D648486DF}"/>
              </a:ext>
            </a:extLst>
          </p:cNvPr>
          <p:cNvSpPr txBox="1"/>
          <p:nvPr/>
        </p:nvSpPr>
        <p:spPr>
          <a:xfrm>
            <a:off x="466781" y="5526020"/>
            <a:ext cx="64665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/>
              <a:t>Opacizzazione fino alla </a:t>
            </a:r>
            <a:r>
              <a:rPr lang="it-IT" sz="2400" b="1" dirty="0"/>
              <a:t>prima porzione duodenale </a:t>
            </a:r>
            <a:r>
              <a:rPr lang="it-IT" sz="2400" dirty="0"/>
              <a:t>a due ore dalla somministrazione di </a:t>
            </a:r>
            <a:r>
              <a:rPr lang="it-IT" sz="2400" dirty="0" err="1"/>
              <a:t>gastrografin</a:t>
            </a:r>
            <a:endParaRPr lang="it-IT" sz="2400" dirty="0"/>
          </a:p>
        </p:txBody>
      </p:sp>
    </p:spTree>
    <p:extLst>
      <p:ext uri="{BB962C8B-B14F-4D97-AF65-F5344CB8AC3E}">
        <p14:creationId xmlns:p14="http://schemas.microsoft.com/office/powerpoint/2010/main" val="67935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707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7" grpId="0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BE04EDA1-E96E-E7D4-DCFD-47FEE16EC486}"/>
              </a:ext>
            </a:extLst>
          </p:cNvPr>
          <p:cNvSpPr txBox="1"/>
          <p:nvPr/>
        </p:nvSpPr>
        <p:spPr>
          <a:xfrm>
            <a:off x="3645208" y="1321385"/>
            <a:ext cx="4580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XXII Giornata Post Operatoria</a:t>
            </a: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49E6FE1D-F4E1-179C-D449-8CBB8DA68EE2}"/>
              </a:ext>
            </a:extLst>
          </p:cNvPr>
          <p:cNvGrpSpPr/>
          <p:nvPr/>
        </p:nvGrpSpPr>
        <p:grpSpPr>
          <a:xfrm>
            <a:off x="621985" y="2166944"/>
            <a:ext cx="11319518" cy="4691056"/>
            <a:chOff x="621985" y="2166944"/>
            <a:chExt cx="11319518" cy="4691056"/>
          </a:xfrm>
        </p:grpSpPr>
        <p:grpSp>
          <p:nvGrpSpPr>
            <p:cNvPr id="12" name="Gruppo 11">
              <a:extLst>
                <a:ext uri="{FF2B5EF4-FFF2-40B4-BE49-F238E27FC236}">
                  <a16:creationId xmlns:a16="http://schemas.microsoft.com/office/drawing/2014/main" id="{4040A4A1-D73D-6FA4-8820-F79D01AFB124}"/>
                </a:ext>
              </a:extLst>
            </p:cNvPr>
            <p:cNvGrpSpPr/>
            <p:nvPr/>
          </p:nvGrpSpPr>
          <p:grpSpPr>
            <a:xfrm>
              <a:off x="621985" y="2226832"/>
              <a:ext cx="11319518" cy="4631168"/>
              <a:chOff x="621985" y="2226832"/>
              <a:chExt cx="11319518" cy="4631168"/>
            </a:xfrm>
          </p:grpSpPr>
          <p:grpSp>
            <p:nvGrpSpPr>
              <p:cNvPr id="9" name="Gruppo 8">
                <a:extLst>
                  <a:ext uri="{FF2B5EF4-FFF2-40B4-BE49-F238E27FC236}">
                    <a16:creationId xmlns:a16="http://schemas.microsoft.com/office/drawing/2014/main" id="{BF3C38DA-8322-9727-D64F-DA2B8C0F978E}"/>
                  </a:ext>
                </a:extLst>
              </p:cNvPr>
              <p:cNvGrpSpPr/>
              <p:nvPr/>
            </p:nvGrpSpPr>
            <p:grpSpPr>
              <a:xfrm>
                <a:off x="621985" y="2226832"/>
                <a:ext cx="10382899" cy="4209779"/>
                <a:chOff x="621985" y="2226832"/>
                <a:chExt cx="10382899" cy="4209779"/>
              </a:xfrm>
            </p:grpSpPr>
            <p:sp>
              <p:nvSpPr>
                <p:cNvPr id="7" name="CasellaDiTesto 6">
                  <a:extLst>
                    <a:ext uri="{FF2B5EF4-FFF2-40B4-BE49-F238E27FC236}">
                      <a16:creationId xmlns:a16="http://schemas.microsoft.com/office/drawing/2014/main" id="{8C9CE40B-D43D-95BA-E0FC-A9FF5D06073F}"/>
                    </a:ext>
                  </a:extLst>
                </p:cNvPr>
                <p:cNvSpPr txBox="1"/>
                <p:nvPr/>
              </p:nvSpPr>
              <p:spPr>
                <a:xfrm>
                  <a:off x="866274" y="2226832"/>
                  <a:ext cx="10138610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it-IT" sz="2400" dirty="0" err="1"/>
                    <a:t>Relaparotomia</a:t>
                  </a:r>
                  <a:r>
                    <a:rPr lang="it-IT" sz="2400" dirty="0"/>
                    <a:t> con reperto di piccola </a:t>
                  </a:r>
                  <a:r>
                    <a:rPr lang="it-IT" sz="2400" b="1" dirty="0"/>
                    <a:t>perforazione tra terza </a:t>
                  </a:r>
                </a:p>
                <a:p>
                  <a:pPr algn="ctr"/>
                  <a:r>
                    <a:rPr lang="it-IT" sz="2400" b="1" dirty="0"/>
                    <a:t>e quarta porzione duodenale</a:t>
                  </a:r>
                  <a:r>
                    <a:rPr lang="it-IT" sz="2400" dirty="0"/>
                    <a:t> e </a:t>
                  </a:r>
                  <a:r>
                    <a:rPr lang="it-IT" sz="2400" b="1" dirty="0"/>
                    <a:t>raccolta purulenta sottoepatica </a:t>
                  </a:r>
                </a:p>
              </p:txBody>
            </p:sp>
            <p:sp>
              <p:nvSpPr>
                <p:cNvPr id="8" name="CasellaDiTesto 7">
                  <a:extLst>
                    <a:ext uri="{FF2B5EF4-FFF2-40B4-BE49-F238E27FC236}">
                      <a16:creationId xmlns:a16="http://schemas.microsoft.com/office/drawing/2014/main" id="{F084DDEA-F6D9-C0B9-B5CB-E40BF194062D}"/>
                    </a:ext>
                  </a:extLst>
                </p:cNvPr>
                <p:cNvSpPr txBox="1"/>
                <p:nvPr/>
              </p:nvSpPr>
              <p:spPr>
                <a:xfrm>
                  <a:off x="621985" y="3631548"/>
                  <a:ext cx="7418429" cy="280506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>
                    <a:lnSpc>
                      <a:spcPct val="150000"/>
                    </a:lnSpc>
                  </a:pPr>
                  <a:r>
                    <a:rPr lang="it-IT" sz="2400" dirty="0"/>
                    <a:t>- </a:t>
                  </a:r>
                  <a:r>
                    <a:rPr lang="it-IT" sz="2400" b="1" dirty="0"/>
                    <a:t>Sutura in Vicryl 3/0 </a:t>
                  </a:r>
                  <a:r>
                    <a:rPr lang="it-IT" sz="2400" dirty="0"/>
                    <a:t>della perforazione duodenale con posizionamento di patch epiploico, rinforzo con colla di fibrina e posizionamento di drenaggio </a:t>
                  </a:r>
                  <a:r>
                    <a:rPr lang="it-IT" sz="2400" dirty="0" err="1"/>
                    <a:t>paraduodenale</a:t>
                  </a:r>
                  <a:endParaRPr lang="it-IT" sz="2400" dirty="0"/>
                </a:p>
                <a:p>
                  <a:pPr>
                    <a:lnSpc>
                      <a:spcPct val="150000"/>
                    </a:lnSpc>
                  </a:pPr>
                  <a:r>
                    <a:rPr lang="it-IT" sz="2400" dirty="0"/>
                    <a:t>- Confezionamento di </a:t>
                  </a:r>
                  <a:r>
                    <a:rPr lang="it-IT" sz="2400" b="1" dirty="0" err="1"/>
                    <a:t>Bogota</a:t>
                  </a:r>
                  <a:r>
                    <a:rPr lang="it-IT" sz="2400" b="1" dirty="0"/>
                    <a:t> </a:t>
                  </a:r>
                  <a:r>
                    <a:rPr lang="it-IT" sz="2400" b="1" dirty="0" err="1"/>
                    <a:t>Bag</a:t>
                  </a:r>
                  <a:r>
                    <a:rPr lang="it-IT" sz="2400" b="1" dirty="0"/>
                    <a:t> </a:t>
                  </a:r>
                  <a:r>
                    <a:rPr lang="it-IT" sz="2400" dirty="0"/>
                    <a:t>per </a:t>
                  </a:r>
                  <a:r>
                    <a:rPr lang="it-IT" sz="2400" b="1" dirty="0"/>
                    <a:t>Open </a:t>
                  </a:r>
                  <a:r>
                    <a:rPr lang="it-IT" sz="2400" b="1" dirty="0" err="1"/>
                    <a:t>Abdomen</a:t>
                  </a:r>
                  <a:r>
                    <a:rPr lang="it-IT" sz="2400" b="1" dirty="0"/>
                    <a:t> </a:t>
                  </a:r>
                  <a:r>
                    <a:rPr lang="it-IT" sz="2400" dirty="0"/>
                    <a:t>in ottica di </a:t>
                  </a:r>
                  <a:r>
                    <a:rPr lang="it-IT" sz="2400" b="1" dirty="0" err="1"/>
                    <a:t>Damage</a:t>
                  </a:r>
                  <a:r>
                    <a:rPr lang="it-IT" sz="2400" b="1" dirty="0"/>
                    <a:t> Control Surgery</a:t>
                  </a:r>
                </a:p>
              </p:txBody>
            </p:sp>
          </p:grpSp>
          <p:pic>
            <p:nvPicPr>
              <p:cNvPr id="11" name="Immagine 10">
                <a:extLst>
                  <a:ext uri="{FF2B5EF4-FFF2-40B4-BE49-F238E27FC236}">
                    <a16:creationId xmlns:a16="http://schemas.microsoft.com/office/drawing/2014/main" id="{F3721D76-68BD-DC02-AF28-D7CFAAECF2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85503" y="2959100"/>
                <a:ext cx="3556000" cy="3898900"/>
              </a:xfrm>
              <a:prstGeom prst="rect">
                <a:avLst/>
              </a:prstGeom>
            </p:spPr>
          </p:pic>
        </p:grpSp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2F33D8EE-1D9E-E068-5DA9-CED1A5E42A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882779" y="2166944"/>
              <a:ext cx="854477" cy="8544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6334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CCCFA259-B231-30AB-E4F9-CED2F0F30590}"/>
              </a:ext>
            </a:extLst>
          </p:cNvPr>
          <p:cNvSpPr txBox="1"/>
          <p:nvPr/>
        </p:nvSpPr>
        <p:spPr>
          <a:xfrm>
            <a:off x="3591441" y="1378454"/>
            <a:ext cx="46961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XXIV Giornata Post Operatoria</a:t>
            </a: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88628FF8-3749-8803-2BEB-03E9C47987F5}"/>
              </a:ext>
            </a:extLst>
          </p:cNvPr>
          <p:cNvGrpSpPr/>
          <p:nvPr/>
        </p:nvGrpSpPr>
        <p:grpSpPr>
          <a:xfrm>
            <a:off x="366712" y="2203826"/>
            <a:ext cx="11591915" cy="877009"/>
            <a:chOff x="366712" y="2203826"/>
            <a:chExt cx="11591915" cy="877009"/>
          </a:xfrm>
        </p:grpSpPr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710918EA-9DC3-7857-FDB9-CBB60751A077}"/>
                </a:ext>
              </a:extLst>
            </p:cNvPr>
            <p:cNvSpPr txBox="1"/>
            <p:nvPr/>
          </p:nvSpPr>
          <p:spPr>
            <a:xfrm>
              <a:off x="1370838" y="2249838"/>
              <a:ext cx="105877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2400" b="1" dirty="0">
                  <a:solidFill>
                    <a:srgbClr val="C00000"/>
                  </a:solidFill>
                </a:rPr>
                <a:t>Second Look: </a:t>
              </a:r>
              <a:r>
                <a:rPr lang="it-IT" sz="2400" dirty="0"/>
                <a:t>anse vitali e buona tenuta della sutura duodenale, ma permane lo </a:t>
              </a:r>
              <a:r>
                <a:rPr lang="it-IT" sz="2400" b="1" dirty="0"/>
                <a:t>stato settico</a:t>
              </a:r>
              <a:r>
                <a:rPr lang="it-IT" sz="2400" dirty="0"/>
                <a:t>. Si confezione </a:t>
              </a:r>
              <a:r>
                <a:rPr lang="it-IT" sz="2400" b="1" dirty="0"/>
                <a:t>nuova </a:t>
              </a:r>
              <a:r>
                <a:rPr lang="it-IT" sz="2400" b="1" dirty="0" err="1"/>
                <a:t>Bogota</a:t>
              </a:r>
              <a:r>
                <a:rPr lang="it-IT" sz="2400" b="1" dirty="0"/>
                <a:t> </a:t>
              </a:r>
              <a:r>
                <a:rPr lang="it-IT" sz="2400" b="1" dirty="0" err="1"/>
                <a:t>Bag</a:t>
              </a:r>
              <a:r>
                <a:rPr lang="it-IT" sz="2400" b="1" dirty="0"/>
                <a:t>.</a:t>
              </a:r>
            </a:p>
          </p:txBody>
        </p:sp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5F00653E-0128-536D-5CFC-2E70E079D97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66712" y="2203826"/>
              <a:ext cx="854477" cy="854477"/>
            </a:xfrm>
            <a:prstGeom prst="rect">
              <a:avLst/>
            </a:prstGeom>
          </p:spPr>
        </p:pic>
      </p:grp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9D65CBD5-546B-ACF4-3244-DDB74E9BC1AC}"/>
              </a:ext>
            </a:extLst>
          </p:cNvPr>
          <p:cNvGrpSpPr/>
          <p:nvPr/>
        </p:nvGrpSpPr>
        <p:grpSpPr>
          <a:xfrm>
            <a:off x="366711" y="3429000"/>
            <a:ext cx="11591916" cy="2350225"/>
            <a:chOff x="366711" y="3429000"/>
            <a:chExt cx="11591916" cy="2350225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1781900D-0E41-81C0-EE4D-1F6231B6AB10}"/>
                </a:ext>
              </a:extLst>
            </p:cNvPr>
            <p:cNvGrpSpPr/>
            <p:nvPr/>
          </p:nvGrpSpPr>
          <p:grpSpPr>
            <a:xfrm>
              <a:off x="1370838" y="3429000"/>
              <a:ext cx="10587789" cy="2350225"/>
              <a:chOff x="1370838" y="3429000"/>
              <a:chExt cx="10587789" cy="2350225"/>
            </a:xfrm>
          </p:grpSpPr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7EB67367-F298-4646-5021-A6BC041C2821}"/>
                  </a:ext>
                </a:extLst>
              </p:cNvPr>
              <p:cNvSpPr txBox="1"/>
              <p:nvPr/>
            </p:nvSpPr>
            <p:spPr>
              <a:xfrm>
                <a:off x="3747921" y="3429000"/>
                <a:ext cx="46961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it-IT" sz="2800" b="1" dirty="0">
                    <a:solidFill>
                      <a:srgbClr val="C00000"/>
                    </a:solidFill>
                  </a:rPr>
                  <a:t>XXV Giornata Post Operatoria</a:t>
                </a:r>
              </a:p>
            </p:txBody>
          </p:sp>
          <p:sp>
            <p:nvSpPr>
              <p:cNvPr id="9" name="CasellaDiTesto 8">
                <a:extLst>
                  <a:ext uri="{FF2B5EF4-FFF2-40B4-BE49-F238E27FC236}">
                    <a16:creationId xmlns:a16="http://schemas.microsoft.com/office/drawing/2014/main" id="{2394BAB8-C857-EE04-48BA-5AC768A65401}"/>
                  </a:ext>
                </a:extLst>
              </p:cNvPr>
              <p:cNvSpPr txBox="1"/>
              <p:nvPr/>
            </p:nvSpPr>
            <p:spPr>
              <a:xfrm>
                <a:off x="1370838" y="4209565"/>
                <a:ext cx="10587789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2400" b="1" dirty="0">
                    <a:solidFill>
                      <a:srgbClr val="C00000"/>
                    </a:solidFill>
                  </a:rPr>
                  <a:t>Nuovo Second Look: </a:t>
                </a:r>
                <a:r>
                  <a:rPr lang="it-IT" sz="2400" dirty="0"/>
                  <a:t>identificazione di </a:t>
                </a:r>
                <a:r>
                  <a:rPr lang="it-IT" sz="2400" b="1" dirty="0"/>
                  <a:t>pacchetto linfonodale comprimente a livello del Treitz</a:t>
                </a:r>
                <a:r>
                  <a:rPr lang="it-IT" sz="2400" dirty="0"/>
                  <a:t>. Confezionamento di </a:t>
                </a:r>
                <a:r>
                  <a:rPr lang="it-IT" sz="2400" b="1" dirty="0"/>
                  <a:t>gastro-digiuno anastomosi</a:t>
                </a:r>
                <a:r>
                  <a:rPr lang="it-IT" sz="2400" dirty="0"/>
                  <a:t> </a:t>
                </a:r>
                <a:r>
                  <a:rPr lang="it-IT" sz="2400" b="1" dirty="0"/>
                  <a:t>L-L</a:t>
                </a:r>
                <a:r>
                  <a:rPr lang="it-IT" sz="2400" dirty="0"/>
                  <a:t> e posizionamento di sondino per nutrizione enterale.</a:t>
                </a:r>
              </a:p>
              <a:p>
                <a:endParaRPr lang="it-IT" sz="2400" dirty="0"/>
              </a:p>
            </p:txBody>
          </p:sp>
        </p:grpSp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2C288C27-6F8F-BFA6-E999-AE8B57B8731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66711" y="4140126"/>
              <a:ext cx="854477" cy="8544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4099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D9120D81-4A41-AA07-D94F-60CF9D83C8BA}"/>
              </a:ext>
            </a:extLst>
          </p:cNvPr>
          <p:cNvSpPr txBox="1"/>
          <p:nvPr/>
        </p:nvSpPr>
        <p:spPr>
          <a:xfrm>
            <a:off x="1058667" y="2120508"/>
            <a:ext cx="74235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Clinica:</a:t>
            </a:r>
            <a:r>
              <a:rPr lang="it-IT" sz="2400" b="1" dirty="0">
                <a:solidFill>
                  <a:srgbClr val="374D81"/>
                </a:solidFill>
              </a:rPr>
              <a:t> </a:t>
            </a:r>
            <a:r>
              <a:rPr lang="it-IT" sz="2400" dirty="0"/>
              <a:t>materiale biliare dal drenaggio </a:t>
            </a:r>
            <a:r>
              <a:rPr lang="it-IT" sz="2400" dirty="0" err="1"/>
              <a:t>periduodenale</a:t>
            </a:r>
            <a:endParaRPr lang="it-IT" sz="2400" dirty="0"/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B1E0C41-7890-C57B-CF7F-DFFED2F2EEF7}"/>
              </a:ext>
            </a:extLst>
          </p:cNvPr>
          <p:cNvSpPr txBox="1"/>
          <p:nvPr/>
        </p:nvSpPr>
        <p:spPr>
          <a:xfrm>
            <a:off x="3709767" y="1365743"/>
            <a:ext cx="47724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XXVII Giornata Post Operatoria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1812C9D2-B4A0-1BDA-AD53-A898505E86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58481" y="2981921"/>
            <a:ext cx="854477" cy="854477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848D1B0D-3C67-F1EF-4DFF-D5A4B865677F}"/>
              </a:ext>
            </a:extLst>
          </p:cNvPr>
          <p:cNvSpPr txBox="1"/>
          <p:nvPr/>
        </p:nvSpPr>
        <p:spPr>
          <a:xfrm>
            <a:off x="2012958" y="3076433"/>
            <a:ext cx="8166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 err="1"/>
              <a:t>Relaparotomia</a:t>
            </a:r>
            <a:r>
              <a:rPr lang="it-IT" sz="2400" dirty="0"/>
              <a:t> con reperto di </a:t>
            </a:r>
            <a:r>
              <a:rPr lang="it-IT" sz="2400" b="1" dirty="0"/>
              <a:t>deiscenza della sutura duodenale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4593146B-5379-BF11-BF73-FBAFA8545C1F}"/>
              </a:ext>
            </a:extLst>
          </p:cNvPr>
          <p:cNvGrpSpPr/>
          <p:nvPr/>
        </p:nvGrpSpPr>
        <p:grpSpPr>
          <a:xfrm>
            <a:off x="706975" y="3649385"/>
            <a:ext cx="11310404" cy="3058510"/>
            <a:chOff x="706975" y="3649385"/>
            <a:chExt cx="11310404" cy="3058510"/>
          </a:xfrm>
        </p:grpSpPr>
        <p:sp>
          <p:nvSpPr>
            <p:cNvPr id="13" name="CasellaDiTesto 12">
              <a:extLst>
                <a:ext uri="{FF2B5EF4-FFF2-40B4-BE49-F238E27FC236}">
                  <a16:creationId xmlns:a16="http://schemas.microsoft.com/office/drawing/2014/main" id="{D0778EAD-2462-D0E4-949B-B7BD9FB9856A}"/>
                </a:ext>
              </a:extLst>
            </p:cNvPr>
            <p:cNvSpPr txBox="1"/>
            <p:nvPr/>
          </p:nvSpPr>
          <p:spPr>
            <a:xfrm>
              <a:off x="706975" y="3836398"/>
              <a:ext cx="5655202" cy="28050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it-IT" sz="2400" dirty="0"/>
                <a:t>- Tubo di Kehr 15 CH </a:t>
              </a:r>
              <a:r>
                <a:rPr lang="it-IT" sz="2400" dirty="0" err="1"/>
                <a:t>endoduodenale</a:t>
              </a:r>
              <a:endParaRPr lang="it-IT" sz="2400" dirty="0"/>
            </a:p>
            <a:p>
              <a:pPr>
                <a:lnSpc>
                  <a:spcPct val="150000"/>
                </a:lnSpc>
              </a:pPr>
              <a:r>
                <a:rPr lang="it-IT" sz="2400" dirty="0"/>
                <a:t>- Colecistectomia </a:t>
              </a:r>
            </a:p>
            <a:p>
              <a:pPr>
                <a:lnSpc>
                  <a:spcPct val="150000"/>
                </a:lnSpc>
              </a:pPr>
              <a:r>
                <a:rPr lang="it-IT" sz="2400" dirty="0"/>
                <a:t>- Tubo di Kehr 10 CH all’interno della VBP</a:t>
              </a:r>
            </a:p>
            <a:p>
              <a:pPr>
                <a:lnSpc>
                  <a:spcPct val="150000"/>
                </a:lnSpc>
              </a:pPr>
              <a:r>
                <a:rPr lang="it-IT" sz="2400" dirty="0"/>
                <a:t>- Sezione gastrica nella porzione prepilorica </a:t>
              </a:r>
            </a:p>
            <a:p>
              <a:pPr>
                <a:lnSpc>
                  <a:spcPct val="150000"/>
                </a:lnSpc>
              </a:pPr>
              <a:r>
                <a:rPr lang="it-IT" sz="2400" dirty="0"/>
                <a:t>- VAC addominale</a:t>
              </a:r>
            </a:p>
          </p:txBody>
        </p:sp>
        <p:pic>
          <p:nvPicPr>
            <p:cNvPr id="15" name="Immagine 14">
              <a:extLst>
                <a:ext uri="{FF2B5EF4-FFF2-40B4-BE49-F238E27FC236}">
                  <a16:creationId xmlns:a16="http://schemas.microsoft.com/office/drawing/2014/main" id="{BBCFF606-C51B-CEAC-78B2-8EC3A20230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2177" y="3649385"/>
              <a:ext cx="2489005" cy="2256979"/>
            </a:xfrm>
            <a:prstGeom prst="rect">
              <a:avLst/>
            </a:prstGeom>
          </p:spPr>
        </p:pic>
        <p:pic>
          <p:nvPicPr>
            <p:cNvPr id="17" name="Immagine 16">
              <a:extLst>
                <a:ext uri="{FF2B5EF4-FFF2-40B4-BE49-F238E27FC236}">
                  <a16:creationId xmlns:a16="http://schemas.microsoft.com/office/drawing/2014/main" id="{FF59E436-E227-C6FB-E859-7C9C605CBF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724" r="11930"/>
            <a:stretch/>
          </p:blipFill>
          <p:spPr>
            <a:xfrm>
              <a:off x="8738853" y="4032358"/>
              <a:ext cx="3278526" cy="26755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1783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209956DB-2387-7689-FE45-1BE13DA113DB}"/>
              </a:ext>
            </a:extLst>
          </p:cNvPr>
          <p:cNvSpPr txBox="1"/>
          <p:nvPr/>
        </p:nvSpPr>
        <p:spPr>
          <a:xfrm>
            <a:off x="551477" y="1358923"/>
            <a:ext cx="70310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</a:rPr>
              <a:t>XL Giornata Post Operatoria: </a:t>
            </a:r>
            <a:r>
              <a:rPr lang="it-IT" sz="2000" dirty="0"/>
              <a:t>Tc di controllo negativa</a:t>
            </a:r>
            <a:endParaRPr lang="it-IT" sz="2000" dirty="0">
              <a:solidFill>
                <a:srgbClr val="374D81"/>
              </a:solidFill>
            </a:endParaRPr>
          </a:p>
        </p:txBody>
      </p:sp>
      <p:pic>
        <p:nvPicPr>
          <p:cNvPr id="7" name="05.08 FA">
            <a:hlinkClick r:id="" action="ppaction://media"/>
            <a:extLst>
              <a:ext uri="{FF2B5EF4-FFF2-40B4-BE49-F238E27FC236}">
                <a16:creationId xmlns:a16="http://schemas.microsoft.com/office/drawing/2014/main" id="{43F1834A-627F-E3DF-27DB-021FC306E2C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076" end="7100.1333"/>
                </p14:media>
              </p:ext>
            </p:extLst>
          </p:nvPr>
        </p:nvPicPr>
        <p:blipFill rotWithShape="1">
          <a:blip r:embed="rId6"/>
          <a:srcRect l="28944" t="23902" r="28592" b="23603"/>
          <a:stretch>
            <a:fillRect/>
          </a:stretch>
        </p:blipFill>
        <p:spPr>
          <a:xfrm>
            <a:off x="3306946" y="2580609"/>
            <a:ext cx="5578106" cy="366323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218B2848-BF21-6391-04E1-0CC319012003}"/>
              </a:ext>
            </a:extLst>
          </p:cNvPr>
          <p:cNvSpPr txBox="1"/>
          <p:nvPr/>
        </p:nvSpPr>
        <p:spPr>
          <a:xfrm>
            <a:off x="551477" y="1969766"/>
            <a:ext cx="70310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</a:rPr>
              <a:t>LXII Giornata Post Operatoria: </a:t>
            </a:r>
            <a:r>
              <a:rPr lang="it-IT" sz="2000" dirty="0"/>
              <a:t>Rx transito negativa</a:t>
            </a:r>
            <a:endParaRPr lang="it-IT" sz="2000" dirty="0">
              <a:solidFill>
                <a:srgbClr val="374D81"/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A32A846A-1845-90CB-06EA-B99FF2E6B37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599" y="3058710"/>
            <a:ext cx="6400801" cy="3111401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9647DA16-C3E7-C1E4-C9B2-F33909A123D2}"/>
              </a:ext>
            </a:extLst>
          </p:cNvPr>
          <p:cNvSpPr txBox="1"/>
          <p:nvPr/>
        </p:nvSpPr>
        <p:spPr>
          <a:xfrm>
            <a:off x="551476" y="2580609"/>
            <a:ext cx="1081546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</a:rPr>
              <a:t>LXX Giornata Post Operatoria:</a:t>
            </a:r>
            <a:r>
              <a:rPr lang="it-IT" sz="2000" b="1" dirty="0">
                <a:solidFill>
                  <a:schemeClr val="bg1"/>
                </a:solidFill>
              </a:rPr>
              <a:t> </a:t>
            </a:r>
            <a:r>
              <a:rPr lang="it-IT" sz="2000" dirty="0"/>
              <a:t>dimissione con tubi di Kehr chiusi e ileostomia, sotto stretto controllo clinico e laboratoristico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CBE67294-5BCB-F89C-CCDD-8172F7BABA8D}"/>
              </a:ext>
            </a:extLst>
          </p:cNvPr>
          <p:cNvSpPr txBox="1"/>
          <p:nvPr/>
        </p:nvSpPr>
        <p:spPr>
          <a:xfrm>
            <a:off x="551475" y="3345340"/>
            <a:ext cx="1081546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</a:rPr>
              <a:t>A due mesi dalla dimissione: </a:t>
            </a:r>
            <a:r>
              <a:rPr lang="it-IT" sz="2000" dirty="0"/>
              <a:t>rimozione di tubi di Kehr e posizionamento di drenaggio </a:t>
            </a:r>
            <a:r>
              <a:rPr lang="it-IT" sz="2000" dirty="0" err="1"/>
              <a:t>periduodenale</a:t>
            </a:r>
            <a:r>
              <a:rPr lang="it-IT" sz="2000" dirty="0"/>
              <a:t> percutaneo</a:t>
            </a:r>
            <a:endParaRPr lang="it-IT" sz="2000" dirty="0">
              <a:solidFill>
                <a:srgbClr val="374D81"/>
              </a:solidFill>
            </a:endParaRPr>
          </a:p>
        </p:txBody>
      </p:sp>
      <p:pic>
        <p:nvPicPr>
          <p:cNvPr id="15" name="rimozione kehr">
            <a:hlinkClick r:id="" action="ppaction://media"/>
            <a:extLst>
              <a:ext uri="{FF2B5EF4-FFF2-40B4-BE49-F238E27FC236}">
                <a16:creationId xmlns:a16="http://schemas.microsoft.com/office/drawing/2014/main" id="{902A7BD2-A455-308A-E7D7-B0291D09192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7830" end="22928.6333"/>
                </p14:media>
              </p:ext>
            </p:extLst>
          </p:nvPr>
        </p:nvPicPr>
        <p:blipFill>
          <a:blip r:embed="rId8"/>
          <a:srcRect l="7134" t="15767" r="23081" b="9412"/>
          <a:stretch/>
        </p:blipFill>
        <p:spPr>
          <a:xfrm>
            <a:off x="4661417" y="3766596"/>
            <a:ext cx="2869163" cy="3076215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F318851C-BBD0-B6B8-899D-9437E47F3E72}"/>
              </a:ext>
            </a:extLst>
          </p:cNvPr>
          <p:cNvSpPr txBox="1"/>
          <p:nvPr/>
        </p:nvSpPr>
        <p:spPr>
          <a:xfrm>
            <a:off x="551476" y="4110071"/>
            <a:ext cx="108154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</a:rPr>
              <a:t>A tre mesi dalla dimissione: </a:t>
            </a:r>
            <a:r>
              <a:rPr lang="it-IT" sz="2000" dirty="0"/>
              <a:t>chiusura dell’ileostomia con dimissione in V G.P.O.</a:t>
            </a:r>
            <a:endParaRPr lang="it-IT" sz="2000" dirty="0">
              <a:solidFill>
                <a:srgbClr val="374D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115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042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23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1700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66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3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74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2" grpId="0"/>
      <p:bldP spid="9" grpId="0"/>
      <p:bldP spid="13" grpId="0"/>
      <p:bldP spid="14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DCFEBB0-6661-0709-9AB2-D2BA8B7461AB}"/>
              </a:ext>
            </a:extLst>
          </p:cNvPr>
          <p:cNvSpPr txBox="1"/>
          <p:nvPr/>
        </p:nvSpPr>
        <p:spPr>
          <a:xfrm>
            <a:off x="4578165" y="1249652"/>
            <a:ext cx="2494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Open </a:t>
            </a:r>
            <a:r>
              <a:rPr lang="it-IT" sz="2800" b="1" dirty="0" err="1">
                <a:solidFill>
                  <a:srgbClr val="C00000"/>
                </a:solidFill>
              </a:rPr>
              <a:t>abdomen</a:t>
            </a:r>
            <a:endParaRPr lang="it-IT" sz="2800" b="1" dirty="0">
              <a:solidFill>
                <a:srgbClr val="C00000"/>
              </a:solidFill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2CB51EE6-73DC-5D7D-1176-2EB79F826976}"/>
              </a:ext>
            </a:extLst>
          </p:cNvPr>
          <p:cNvSpPr txBox="1"/>
          <p:nvPr/>
        </p:nvSpPr>
        <p:spPr>
          <a:xfrm>
            <a:off x="1183852" y="1772872"/>
            <a:ext cx="1868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 err="1">
                <a:solidFill>
                  <a:srgbClr val="C00000"/>
                </a:solidFill>
              </a:rPr>
              <a:t>Bogota</a:t>
            </a:r>
            <a:r>
              <a:rPr lang="it-IT" sz="2800" b="1" dirty="0">
                <a:solidFill>
                  <a:srgbClr val="C00000"/>
                </a:solidFill>
              </a:rPr>
              <a:t> </a:t>
            </a:r>
            <a:r>
              <a:rPr lang="it-IT" sz="2800" b="1" dirty="0" err="1">
                <a:solidFill>
                  <a:srgbClr val="C00000"/>
                </a:solidFill>
              </a:rPr>
              <a:t>Bag</a:t>
            </a:r>
            <a:endParaRPr lang="it-IT" sz="2800" b="1" dirty="0">
              <a:solidFill>
                <a:srgbClr val="C00000"/>
              </a:solidFill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D65BD6FC-4ED1-2D19-4BD2-6508A3775BEC}"/>
              </a:ext>
            </a:extLst>
          </p:cNvPr>
          <p:cNvSpPr txBox="1"/>
          <p:nvPr/>
        </p:nvSpPr>
        <p:spPr>
          <a:xfrm>
            <a:off x="8524945" y="1772872"/>
            <a:ext cx="2637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VAC addominale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836359E3-59F2-A984-0911-901E70D025E9}"/>
              </a:ext>
            </a:extLst>
          </p:cNvPr>
          <p:cNvSpPr txBox="1"/>
          <p:nvPr/>
        </p:nvSpPr>
        <p:spPr>
          <a:xfrm>
            <a:off x="667493" y="2489981"/>
            <a:ext cx="3952021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Vantaggi:</a:t>
            </a:r>
          </a:p>
          <a:p>
            <a:r>
              <a:rPr lang="it-IT" sz="2000" dirty="0"/>
              <a:t>• Semplice, economica e </a:t>
            </a:r>
          </a:p>
          <a:p>
            <a:r>
              <a:rPr lang="it-IT" sz="2000" dirty="0"/>
              <a:t>facilmente reperibile</a:t>
            </a:r>
          </a:p>
          <a:p>
            <a:r>
              <a:rPr lang="it-IT" sz="2000" dirty="0"/>
              <a:t>• La trasparenza permette di valutare lo stato dei visceri</a:t>
            </a:r>
          </a:p>
          <a:p>
            <a:r>
              <a:rPr lang="it-IT" sz="2000" dirty="0"/>
              <a:t>• Protegge la fascia</a:t>
            </a:r>
          </a:p>
          <a:p>
            <a:r>
              <a:rPr lang="it-IT" sz="2000" dirty="0"/>
              <a:t>• Riduce il rischio di sindrome compartimentale addominale</a:t>
            </a:r>
          </a:p>
          <a:p>
            <a:endParaRPr lang="it-IT" sz="2000" dirty="0"/>
          </a:p>
          <a:p>
            <a:r>
              <a:rPr lang="it-IT" sz="2400" b="1" dirty="0">
                <a:solidFill>
                  <a:srgbClr val="C00000"/>
                </a:solidFill>
              </a:rPr>
              <a:t>Svantaggi:</a:t>
            </a:r>
          </a:p>
          <a:p>
            <a:r>
              <a:rPr lang="it-IT" dirty="0"/>
              <a:t>• </a:t>
            </a:r>
            <a:r>
              <a:rPr lang="it-IT" sz="2000" dirty="0"/>
              <a:t>Retrazione fasciale</a:t>
            </a:r>
          </a:p>
          <a:p>
            <a:r>
              <a:rPr lang="it-IT" sz="2000" dirty="0"/>
              <a:t>• Impedisce drenaggio di </a:t>
            </a:r>
          </a:p>
          <a:p>
            <a:r>
              <a:rPr lang="it-IT" sz="2000" dirty="0"/>
              <a:t>materiale purulento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25552EA1-AD3F-FF94-D1AB-9127EAE74A17}"/>
              </a:ext>
            </a:extLst>
          </p:cNvPr>
          <p:cNvSpPr txBox="1"/>
          <p:nvPr/>
        </p:nvSpPr>
        <p:spPr>
          <a:xfrm>
            <a:off x="7925326" y="2489981"/>
            <a:ext cx="4190571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b="1" dirty="0">
                <a:solidFill>
                  <a:srgbClr val="C00000"/>
                </a:solidFill>
              </a:rPr>
              <a:t>Vantaggi:</a:t>
            </a:r>
          </a:p>
          <a:p>
            <a:r>
              <a:rPr lang="it-IT" sz="2000" dirty="0"/>
              <a:t>• Drenaggio e quantificazione degli</a:t>
            </a:r>
          </a:p>
          <a:p>
            <a:r>
              <a:rPr lang="it-IT" sz="2000" dirty="0"/>
              <a:t>essudati</a:t>
            </a:r>
          </a:p>
          <a:p>
            <a:r>
              <a:rPr lang="it-IT" sz="2000" dirty="0"/>
              <a:t>• Riduzione dello sviluppo di sindrome</a:t>
            </a:r>
          </a:p>
          <a:p>
            <a:r>
              <a:rPr lang="it-IT" sz="2000" dirty="0"/>
              <a:t>viscero-adesiva </a:t>
            </a:r>
            <a:r>
              <a:rPr lang="it-IT" sz="2000" dirty="0" err="1"/>
              <a:t>p.o.</a:t>
            </a:r>
            <a:endParaRPr lang="it-IT" sz="2000" dirty="0"/>
          </a:p>
          <a:p>
            <a:r>
              <a:rPr lang="it-IT" sz="2000" dirty="0"/>
              <a:t>• Diminuisce l’ipertensione intra-</a:t>
            </a:r>
          </a:p>
          <a:p>
            <a:r>
              <a:rPr lang="it-IT" sz="2000" dirty="0"/>
              <a:t>addominale</a:t>
            </a:r>
          </a:p>
          <a:p>
            <a:endParaRPr lang="it-IT" sz="2000" dirty="0"/>
          </a:p>
          <a:p>
            <a:r>
              <a:rPr lang="it-IT" sz="2400" b="1" dirty="0">
                <a:solidFill>
                  <a:srgbClr val="C00000"/>
                </a:solidFill>
              </a:rPr>
              <a:t>Svantaggi:</a:t>
            </a:r>
          </a:p>
          <a:p>
            <a:r>
              <a:rPr lang="it-IT" sz="2000" dirty="0"/>
              <a:t>• Retrazione fasciale</a:t>
            </a:r>
          </a:p>
          <a:p>
            <a:r>
              <a:rPr lang="it-IT" sz="2000" dirty="0"/>
              <a:t>• Aumentato rischio di</a:t>
            </a:r>
          </a:p>
          <a:p>
            <a:r>
              <a:rPr lang="it-IT" sz="2000" dirty="0"/>
              <a:t>sanguinamento</a:t>
            </a:r>
          </a:p>
          <a:p>
            <a:r>
              <a:rPr lang="it-IT" sz="2000" dirty="0"/>
              <a:t>• Elevati costi di gestione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500EEC86-7D02-4402-A7CC-C1D08ACFCE8A}"/>
              </a:ext>
            </a:extLst>
          </p:cNvPr>
          <p:cNvSpPr txBox="1"/>
          <p:nvPr/>
        </p:nvSpPr>
        <p:spPr>
          <a:xfrm>
            <a:off x="3568992" y="1966761"/>
            <a:ext cx="5908412" cy="4661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it-IT" sz="2000" dirty="0"/>
              <a:t>• Facile reperibilità, applicabilità e rimozione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Biocompatibile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Formazione di tessuto di granulazione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Impedire l’eviscerazione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Permettere la fuoriuscita dei fluidi e delle secrezioni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potenzialmente infette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Evitare un eccessivo allontanamento dei muscoli retti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addominali (riduzione del danno fasciale)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Permettere un agevole second look</a:t>
            </a:r>
          </a:p>
          <a:p>
            <a:pPr>
              <a:lnSpc>
                <a:spcPct val="150000"/>
              </a:lnSpc>
            </a:pPr>
            <a:r>
              <a:rPr lang="it-IT" sz="2000" dirty="0"/>
              <a:t>• Evitare la formazione di fistole </a:t>
            </a:r>
            <a:r>
              <a:rPr lang="it-IT" sz="2000" dirty="0" err="1"/>
              <a:t>entero</a:t>
            </a:r>
            <a:r>
              <a:rPr lang="it-IT" sz="2000" dirty="0"/>
              <a:t>-atmosferiche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C7F34254-397E-3A2B-58C7-D984CA1F5F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44" b="22560"/>
          <a:stretch/>
        </p:blipFill>
        <p:spPr>
          <a:xfrm>
            <a:off x="3843267" y="2032278"/>
            <a:ext cx="3952021" cy="1638300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BE98C06A-B2A0-127F-51E2-F7DEBA9AAC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77" b="5672"/>
          <a:stretch/>
        </p:blipFill>
        <p:spPr>
          <a:xfrm>
            <a:off x="5038227" y="3670578"/>
            <a:ext cx="1562100" cy="1118587"/>
          </a:xfrm>
          <a:prstGeom prst="rect">
            <a:avLst/>
          </a:prstGeom>
        </p:spPr>
      </p:pic>
      <p:pic>
        <p:nvPicPr>
          <p:cNvPr id="20" name="Immagine 19">
            <a:extLst>
              <a:ext uri="{FF2B5EF4-FFF2-40B4-BE49-F238E27FC236}">
                <a16:creationId xmlns:a16="http://schemas.microsoft.com/office/drawing/2014/main" id="{BDE32FDC-BD34-28A9-5971-27A4A26403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5347" y="4742121"/>
            <a:ext cx="3267859" cy="2115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31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1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pic>
        <p:nvPicPr>
          <p:cNvPr id="7" name="Immagine 6">
            <a:extLst>
              <a:ext uri="{FF2B5EF4-FFF2-40B4-BE49-F238E27FC236}">
                <a16:creationId xmlns:a16="http://schemas.microsoft.com/office/drawing/2014/main" id="{C1CBFB51-9A5F-AE5C-0E5C-36FF0DF452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7296" y="1504437"/>
            <a:ext cx="5997408" cy="4395047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9F541E63-D1C8-3118-4A99-03DFBFB57D68}"/>
              </a:ext>
            </a:extLst>
          </p:cNvPr>
          <p:cNvSpPr txBox="1"/>
          <p:nvPr/>
        </p:nvSpPr>
        <p:spPr>
          <a:xfrm>
            <a:off x="481263" y="2934305"/>
            <a:ext cx="332071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b="1" dirty="0">
                <a:solidFill>
                  <a:srgbClr val="C00000"/>
                </a:solidFill>
              </a:rPr>
              <a:t>Vantaggi:</a:t>
            </a:r>
          </a:p>
          <a:p>
            <a:r>
              <a:rPr lang="it-IT" dirty="0"/>
              <a:t>• Veloce ed economica</a:t>
            </a:r>
          </a:p>
          <a:p>
            <a:r>
              <a:rPr lang="it-IT" dirty="0"/>
              <a:t>• Riduce perdita di fluidi</a:t>
            </a:r>
          </a:p>
          <a:p>
            <a:r>
              <a:rPr lang="it-IT" dirty="0"/>
              <a:t>• Evita dissipazione di calore</a:t>
            </a:r>
          </a:p>
          <a:p>
            <a:endParaRPr lang="it-IT" dirty="0"/>
          </a:p>
          <a:p>
            <a:r>
              <a:rPr lang="it-IT" b="1" dirty="0">
                <a:solidFill>
                  <a:srgbClr val="C00000"/>
                </a:solidFill>
              </a:rPr>
              <a:t>Svantaggi:</a:t>
            </a:r>
          </a:p>
          <a:p>
            <a:r>
              <a:rPr lang="it-IT" dirty="0"/>
              <a:t>• Aumento della pressione</a:t>
            </a:r>
          </a:p>
          <a:p>
            <a:r>
              <a:rPr lang="it-IT"/>
              <a:t>intraddominale→indrome </a:t>
            </a:r>
            <a:r>
              <a:rPr lang="it-IT" dirty="0"/>
              <a:t>compartimentale addominale</a:t>
            </a:r>
          </a:p>
          <a:p>
            <a:r>
              <a:rPr lang="it-IT" dirty="0"/>
              <a:t>• Danneggia la cute</a:t>
            </a:r>
          </a:p>
          <a:p>
            <a:r>
              <a:rPr lang="it-IT" dirty="0"/>
              <a:t>• Eviscerazione</a:t>
            </a:r>
          </a:p>
          <a:p>
            <a:r>
              <a:rPr lang="it-IT" dirty="0"/>
              <a:t>• Impossibilità di quantificare i fluidi</a:t>
            </a:r>
          </a:p>
        </p:txBody>
      </p:sp>
      <p:sp>
        <p:nvSpPr>
          <p:cNvPr id="10" name="Freccia curva 9">
            <a:extLst>
              <a:ext uri="{FF2B5EF4-FFF2-40B4-BE49-F238E27FC236}">
                <a16:creationId xmlns:a16="http://schemas.microsoft.com/office/drawing/2014/main" id="{E9F807AB-032D-A363-6BB7-AA82ED5D4A6E}"/>
              </a:ext>
            </a:extLst>
          </p:cNvPr>
          <p:cNvSpPr/>
          <p:nvPr/>
        </p:nvSpPr>
        <p:spPr>
          <a:xfrm>
            <a:off x="1074821" y="1989221"/>
            <a:ext cx="1862889" cy="657726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7A4F04BB-86AE-520A-ABD2-BDBEEE371784}"/>
              </a:ext>
            </a:extLst>
          </p:cNvPr>
          <p:cNvSpPr txBox="1"/>
          <p:nvPr/>
        </p:nvSpPr>
        <p:spPr>
          <a:xfrm>
            <a:off x="9068049" y="3701960"/>
            <a:ext cx="2979571" cy="2746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Permette esercitare una </a:t>
            </a:r>
            <a:r>
              <a:rPr lang="it-IT" b="1" dirty="0"/>
              <a:t>tensione</a:t>
            </a:r>
            <a:r>
              <a:rPr lang="it-IT" dirty="0"/>
              <a:t> che può essere </a:t>
            </a:r>
            <a:r>
              <a:rPr lang="it-IT" b="1" dirty="0"/>
              <a:t>gradualmente aumentata </a:t>
            </a:r>
            <a:r>
              <a:rPr lang="it-IT" dirty="0"/>
              <a:t>con progressivo avvicinamento dei margini.</a:t>
            </a:r>
          </a:p>
          <a:p>
            <a:endParaRPr lang="it-IT" sz="900" dirty="0"/>
          </a:p>
          <a:p>
            <a:r>
              <a:rPr lang="it-IT" dirty="0"/>
              <a:t>La posizione periferica delle ancorette permette un</a:t>
            </a:r>
          </a:p>
          <a:p>
            <a:r>
              <a:rPr lang="it-IT" b="1" dirty="0"/>
              <a:t>migliore controllo della ferita</a:t>
            </a:r>
            <a:r>
              <a:rPr lang="it-IT" dirty="0"/>
              <a:t>.</a:t>
            </a:r>
          </a:p>
        </p:txBody>
      </p:sp>
      <p:sp>
        <p:nvSpPr>
          <p:cNvPr id="13" name="Freccia curva 12">
            <a:extLst>
              <a:ext uri="{FF2B5EF4-FFF2-40B4-BE49-F238E27FC236}">
                <a16:creationId xmlns:a16="http://schemas.microsoft.com/office/drawing/2014/main" id="{D1DA2EF9-23BB-70F2-7346-FB7434C18D92}"/>
              </a:ext>
            </a:extLst>
          </p:cNvPr>
          <p:cNvSpPr/>
          <p:nvPr/>
        </p:nvSpPr>
        <p:spPr>
          <a:xfrm flipH="1">
            <a:off x="9254290" y="2763008"/>
            <a:ext cx="1218447" cy="78606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F334333-174E-9BB2-65DC-56B74867806D}"/>
              </a:ext>
            </a:extLst>
          </p:cNvPr>
          <p:cNvSpPr txBox="1"/>
          <p:nvPr/>
        </p:nvSpPr>
        <p:spPr>
          <a:xfrm>
            <a:off x="786063" y="3775661"/>
            <a:ext cx="30159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0" u="none" strike="noStrike" dirty="0">
                <a:effectLst/>
                <a:latin typeface="Google Sans"/>
              </a:rPr>
              <a:t>Controlla la produzione di fluidi, riduce la </a:t>
            </a:r>
            <a:r>
              <a:rPr lang="it-IT" b="1" u="none" strike="noStrike" dirty="0">
                <a:effectLst/>
                <a:latin typeface="Google Sans"/>
              </a:rPr>
              <a:t>contaminazione</a:t>
            </a:r>
            <a:r>
              <a:rPr lang="it-IT" b="0" u="none" strike="noStrike" dirty="0">
                <a:effectLst/>
                <a:latin typeface="Google Sans"/>
              </a:rPr>
              <a:t> e facilita la riapertura per successivi interventi (</a:t>
            </a:r>
            <a:r>
              <a:rPr lang="it-IT" b="1" u="none" strike="noStrike" dirty="0">
                <a:effectLst/>
                <a:latin typeface="Google Sans"/>
              </a:rPr>
              <a:t>re-laparotomia</a:t>
            </a:r>
            <a:r>
              <a:rPr lang="it-IT" b="0" u="none" strike="noStrike" dirty="0">
                <a:effectLst/>
                <a:latin typeface="Google Sans"/>
              </a:rPr>
              <a:t>).</a:t>
            </a:r>
          </a:p>
          <a:p>
            <a:r>
              <a:rPr lang="it-IT" b="1" u="none" strike="noStrike" dirty="0">
                <a:effectLst/>
                <a:latin typeface="Google Sans"/>
              </a:rPr>
              <a:t>Riduce la pressione e </a:t>
            </a:r>
            <a:r>
              <a:rPr lang="it-IT" b="0" u="none" strike="noStrike" dirty="0">
                <a:effectLst/>
                <a:latin typeface="Google Sans"/>
              </a:rPr>
              <a:t>le </a:t>
            </a:r>
            <a:r>
              <a:rPr lang="it-IT" b="1" u="none" strike="noStrike" dirty="0">
                <a:effectLst/>
                <a:latin typeface="Google Sans"/>
              </a:rPr>
              <a:t>forze laterali </a:t>
            </a:r>
            <a:r>
              <a:rPr lang="it-IT" b="0" u="none" strike="noStrike" dirty="0">
                <a:effectLst/>
                <a:latin typeface="Google Sans"/>
              </a:rPr>
              <a:t>responsabili della retrazione della fascia, favorendo una chiusura definitiva futura.</a:t>
            </a:r>
            <a:r>
              <a:rPr lang="it-IT" dirty="0"/>
              <a:t> </a:t>
            </a:r>
          </a:p>
        </p:txBody>
      </p:sp>
      <p:sp>
        <p:nvSpPr>
          <p:cNvPr id="15" name="Freccia curva 14">
            <a:extLst>
              <a:ext uri="{FF2B5EF4-FFF2-40B4-BE49-F238E27FC236}">
                <a16:creationId xmlns:a16="http://schemas.microsoft.com/office/drawing/2014/main" id="{BCBD322B-2BE1-E470-6CB4-C3DA3125ADEB}"/>
              </a:ext>
            </a:extLst>
          </p:cNvPr>
          <p:cNvSpPr/>
          <p:nvPr/>
        </p:nvSpPr>
        <p:spPr>
          <a:xfrm rot="16200000" flipV="1">
            <a:off x="3874389" y="5456879"/>
            <a:ext cx="464779" cy="1519194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824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 animBg="1"/>
      <p:bldP spid="10" grpId="1" animBg="1"/>
      <p:bldP spid="11" grpId="0"/>
      <p:bldP spid="11" grpId="1"/>
      <p:bldP spid="13" grpId="0" animBg="1"/>
      <p:bldP spid="13" grpId="1" animBg="1"/>
      <p:bldP spid="14" grpId="0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pic>
        <p:nvPicPr>
          <p:cNvPr id="7" name="Immagine 6">
            <a:extLst>
              <a:ext uri="{FF2B5EF4-FFF2-40B4-BE49-F238E27FC236}">
                <a16:creationId xmlns:a16="http://schemas.microsoft.com/office/drawing/2014/main" id="{6A541519-1B0C-7595-D323-0A8A1E1D9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8822" y="2309227"/>
            <a:ext cx="4074353" cy="2239545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40E203E3-F9BA-1B2B-3801-62EBEB624EE1}"/>
              </a:ext>
            </a:extLst>
          </p:cNvPr>
          <p:cNvSpPr txBox="1"/>
          <p:nvPr/>
        </p:nvSpPr>
        <p:spPr>
          <a:xfrm>
            <a:off x="3972438" y="1358923"/>
            <a:ext cx="42471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La perforazione duodenale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BDAA04F7-0471-CA56-2039-361468715C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9" r="7198" b="12118"/>
          <a:stretch/>
        </p:blipFill>
        <p:spPr>
          <a:xfrm>
            <a:off x="2857501" y="2456671"/>
            <a:ext cx="6476993" cy="2898762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83A9F91-5F09-919B-043F-5D296EA3EAE5}"/>
              </a:ext>
            </a:extLst>
          </p:cNvPr>
          <p:cNvSpPr txBox="1"/>
          <p:nvPr/>
        </p:nvSpPr>
        <p:spPr>
          <a:xfrm>
            <a:off x="283591" y="3428999"/>
            <a:ext cx="24219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Classificazione </a:t>
            </a:r>
          </a:p>
          <a:p>
            <a:pPr algn="ctr"/>
            <a:r>
              <a:rPr lang="it-IT" sz="2800" b="1" dirty="0">
                <a:solidFill>
                  <a:srgbClr val="C00000"/>
                </a:solidFill>
              </a:rPr>
              <a:t>WSES-AAST</a:t>
            </a:r>
          </a:p>
        </p:txBody>
      </p:sp>
    </p:spTree>
    <p:extLst>
      <p:ext uri="{BB962C8B-B14F-4D97-AF65-F5344CB8AC3E}">
        <p14:creationId xmlns:p14="http://schemas.microsoft.com/office/powerpoint/2010/main" val="139090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AE3AAD72-5E6C-BB69-C600-938AF56DFE04}"/>
              </a:ext>
            </a:extLst>
          </p:cNvPr>
          <p:cNvSpPr txBox="1"/>
          <p:nvPr/>
        </p:nvSpPr>
        <p:spPr>
          <a:xfrm>
            <a:off x="2451316" y="1215634"/>
            <a:ext cx="7289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b="1" dirty="0">
                <a:solidFill>
                  <a:srgbClr val="C00000"/>
                </a:solidFill>
              </a:rPr>
              <a:t>Come e quando intervenire (o non intervenire)?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0D74ADA1-E701-2826-B16F-EB618AA31E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5550" y="1880531"/>
            <a:ext cx="6580899" cy="1970971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863DADE4-3932-C072-65E6-1A6CF421D3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7" t="8876" r="22258" b="5856"/>
          <a:stretch/>
        </p:blipFill>
        <p:spPr>
          <a:xfrm>
            <a:off x="342296" y="1213286"/>
            <a:ext cx="2109020" cy="3248734"/>
          </a:xfrm>
          <a:prstGeom prst="rect">
            <a:avLst/>
          </a:prstGeom>
        </p:spPr>
      </p:pic>
      <p:pic>
        <p:nvPicPr>
          <p:cNvPr id="14" name="Elemento grafico 13" descr="Pollice in alto">
            <a:extLst>
              <a:ext uri="{FF2B5EF4-FFF2-40B4-BE49-F238E27FC236}">
                <a16:creationId xmlns:a16="http://schemas.microsoft.com/office/drawing/2014/main" id="{6F3EFF7B-574D-87F8-B234-0A86808931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V="1">
            <a:off x="1773554" y="4553894"/>
            <a:ext cx="527864" cy="527864"/>
          </a:xfrm>
          <a:prstGeom prst="rect">
            <a:avLst/>
          </a:prstGeom>
        </p:spPr>
      </p:pic>
      <p:pic>
        <p:nvPicPr>
          <p:cNvPr id="15" name="Elemento grafico 14" descr="Pollice in alto">
            <a:extLst>
              <a:ext uri="{FF2B5EF4-FFF2-40B4-BE49-F238E27FC236}">
                <a16:creationId xmlns:a16="http://schemas.microsoft.com/office/drawing/2014/main" id="{918C1EC6-BADE-0374-3DCA-B4A1036F66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95605" y="3621391"/>
            <a:ext cx="527864" cy="527864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2698EEE1-046C-4A98-28E3-EF6ADD13355E}"/>
              </a:ext>
            </a:extLst>
          </p:cNvPr>
          <p:cNvSpPr txBox="1"/>
          <p:nvPr/>
        </p:nvSpPr>
        <p:spPr>
          <a:xfrm>
            <a:off x="946128" y="5239452"/>
            <a:ext cx="30103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dirty="0"/>
              <a:t>- 1 pz conservativamente</a:t>
            </a:r>
          </a:p>
          <a:p>
            <a:r>
              <a:rPr lang="it-IT" sz="1600" dirty="0"/>
              <a:t>- 2 pz clip endoscopiche</a:t>
            </a:r>
          </a:p>
          <a:p>
            <a:r>
              <a:rPr lang="it-IT" sz="1600" dirty="0"/>
              <a:t>- 1 pz </a:t>
            </a:r>
            <a:r>
              <a:rPr lang="it-IT" sz="1600" dirty="0" err="1"/>
              <a:t>stent</a:t>
            </a:r>
            <a:r>
              <a:rPr lang="it-IT" sz="1600" dirty="0"/>
              <a:t> ricoperto endoscopico</a:t>
            </a:r>
          </a:p>
          <a:p>
            <a:r>
              <a:rPr lang="it-IT" sz="1600" dirty="0"/>
              <a:t>- 3 pz sutura diretta</a:t>
            </a:r>
          </a:p>
          <a:p>
            <a:endParaRPr lang="it-IT" sz="1600" dirty="0"/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27299B22-CB2A-CAF9-4F50-24D82E92A681}"/>
              </a:ext>
            </a:extLst>
          </p:cNvPr>
          <p:cNvSpPr txBox="1"/>
          <p:nvPr/>
        </p:nvSpPr>
        <p:spPr>
          <a:xfrm>
            <a:off x="5062243" y="4213207"/>
            <a:ext cx="7129757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dirty="0"/>
              <a:t>- 1 pz plug in Vicryl fissato ai margini della fistola con clip endoscopiche</a:t>
            </a:r>
          </a:p>
          <a:p>
            <a:r>
              <a:rPr lang="it-IT" sz="1600" dirty="0"/>
              <a:t>- 1 pz Over-The-Scope Clip OVESCO</a:t>
            </a:r>
          </a:p>
          <a:p>
            <a:r>
              <a:rPr lang="it-IT" sz="1600" dirty="0"/>
              <a:t>- 1 pz </a:t>
            </a:r>
            <a:r>
              <a:rPr lang="it-IT" sz="1600" dirty="0" err="1"/>
              <a:t>Amplatzer</a:t>
            </a:r>
            <a:r>
              <a:rPr lang="it-IT" sz="1600" dirty="0"/>
              <a:t> </a:t>
            </a:r>
            <a:r>
              <a:rPr lang="it-IT" sz="1600" dirty="0" err="1"/>
              <a:t>Septal</a:t>
            </a:r>
            <a:r>
              <a:rPr lang="it-IT" sz="1600" dirty="0"/>
              <a:t> Occluder percutaneo (cardiochirurgia)</a:t>
            </a:r>
          </a:p>
          <a:p>
            <a:r>
              <a:rPr lang="it-IT" sz="1600" dirty="0"/>
              <a:t>- 2 pz sutura diretta + tubo di Kehr</a:t>
            </a:r>
          </a:p>
          <a:p>
            <a:r>
              <a:rPr lang="it-IT" sz="1600" dirty="0"/>
              <a:t>- 2 pz drenaggio addominale</a:t>
            </a:r>
          </a:p>
          <a:p>
            <a:r>
              <a:rPr lang="it-IT" sz="1600" dirty="0"/>
              <a:t>- 1 pz sutura diretta + esclusione pilorica + digiunostomia + tubo di Kehr</a:t>
            </a:r>
          </a:p>
          <a:p>
            <a:r>
              <a:rPr lang="it-IT" sz="1600" dirty="0"/>
              <a:t>- 1 pz sutura diretta + resezione gastrica + affondamento del moncone duodenale</a:t>
            </a:r>
          </a:p>
          <a:p>
            <a:r>
              <a:rPr lang="it-IT" sz="1600" dirty="0"/>
              <a:t>- Chirurgia maggiore ( 1 DCP, 4 patch sieroso con ansa digiunale Roux-en-Y, 1   </a:t>
            </a:r>
          </a:p>
          <a:p>
            <a:r>
              <a:rPr lang="it-IT" sz="1600" dirty="0"/>
              <a:t>   duodenectomia con conservazione del pancreas e dell'ampolla di Vater, 2 DCP con </a:t>
            </a:r>
          </a:p>
          <a:p>
            <a:r>
              <a:rPr lang="it-IT" sz="1600" dirty="0"/>
              <a:t>   duodeno-digiunostomia</a:t>
            </a:r>
          </a:p>
        </p:txBody>
      </p:sp>
    </p:spTree>
    <p:extLst>
      <p:ext uri="{BB962C8B-B14F-4D97-AF65-F5344CB8AC3E}">
        <p14:creationId xmlns:p14="http://schemas.microsoft.com/office/powerpoint/2010/main" val="205188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5434EBA-9E3D-7719-20BB-C43ABEB38E6C}"/>
              </a:ext>
            </a:extLst>
          </p:cNvPr>
          <p:cNvGrpSpPr/>
          <p:nvPr/>
        </p:nvGrpSpPr>
        <p:grpSpPr>
          <a:xfrm>
            <a:off x="0" y="0"/>
            <a:ext cx="12192000" cy="1053296"/>
            <a:chOff x="0" y="1"/>
            <a:chExt cx="12192000" cy="105329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510C466-170D-6B75-71AD-0DEE44889801}"/>
                </a:ext>
              </a:extLst>
            </p:cNvPr>
            <p:cNvSpPr/>
            <p:nvPr/>
          </p:nvSpPr>
          <p:spPr>
            <a:xfrm>
              <a:off x="0" y="1"/>
              <a:ext cx="12192000" cy="105329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alpha val="55000"/>
                  </a:schemeClr>
                </a:gs>
                <a:gs pos="46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dirty="0"/>
            </a:p>
          </p:txBody>
        </p:sp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36A50690-9BAB-FFE0-73DD-B6B5EA672D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2607" b="-290"/>
            <a:stretch/>
          </p:blipFill>
          <p:spPr>
            <a:xfrm>
              <a:off x="366712" y="91874"/>
              <a:ext cx="2570998" cy="869549"/>
            </a:xfrm>
            <a:prstGeom prst="rect">
              <a:avLst/>
            </a:prstGeom>
          </p:spPr>
        </p:pic>
        <p:sp>
          <p:nvSpPr>
            <p:cNvPr id="6" name="Titolo 1">
              <a:extLst>
                <a:ext uri="{FF2B5EF4-FFF2-40B4-BE49-F238E27FC236}">
                  <a16:creationId xmlns:a16="http://schemas.microsoft.com/office/drawing/2014/main" id="{45D281CB-3A54-BFF1-E752-852B0F855D7D}"/>
                </a:ext>
              </a:extLst>
            </p:cNvPr>
            <p:cNvSpPr txBox="1">
              <a:spLocks/>
            </p:cNvSpPr>
            <p:nvPr/>
          </p:nvSpPr>
          <p:spPr>
            <a:xfrm>
              <a:off x="3685750" y="305628"/>
              <a:ext cx="6786987" cy="4420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it-IT" sz="24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Potrebbe andare peggio… potrebbe piovere</a:t>
              </a:r>
            </a:p>
          </p:txBody>
        </p:sp>
      </p:grpSp>
      <p:pic>
        <p:nvPicPr>
          <p:cNvPr id="2" name="Immagine 1">
            <a:extLst>
              <a:ext uri="{FF2B5EF4-FFF2-40B4-BE49-F238E27FC236}">
                <a16:creationId xmlns:a16="http://schemas.microsoft.com/office/drawing/2014/main" id="{9FEEECA1-53E8-3C66-19EC-59449DEDDB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61" b="764"/>
          <a:stretch/>
        </p:blipFill>
        <p:spPr>
          <a:xfrm>
            <a:off x="2556387" y="1035555"/>
            <a:ext cx="7079226" cy="5829306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EB1EEF96-7BC3-E2BE-E24C-38F8DD928E15}"/>
              </a:ext>
            </a:extLst>
          </p:cNvPr>
          <p:cNvSpPr txBox="1"/>
          <p:nvPr/>
        </p:nvSpPr>
        <p:spPr>
          <a:xfrm>
            <a:off x="366712" y="1508824"/>
            <a:ext cx="39639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/>
              <a:t>Bisogna considerare le </a:t>
            </a:r>
            <a:r>
              <a:rPr lang="it-IT" sz="2000" b="1" dirty="0"/>
              <a:t>caratteristiche</a:t>
            </a:r>
            <a:r>
              <a:rPr lang="it-IT" sz="2000" dirty="0"/>
              <a:t> del paziente: segni di </a:t>
            </a:r>
            <a:r>
              <a:rPr lang="it-IT" sz="2000" b="1" dirty="0"/>
              <a:t>sepsi intraddominale</a:t>
            </a:r>
            <a:r>
              <a:rPr lang="it-IT" sz="2000" dirty="0"/>
              <a:t>, l’</a:t>
            </a:r>
            <a:r>
              <a:rPr lang="it-IT" sz="2000" b="1" dirty="0"/>
              <a:t>output</a:t>
            </a:r>
            <a:r>
              <a:rPr lang="it-IT" sz="2000" dirty="0"/>
              <a:t> della fistola e soprattutto la sua </a:t>
            </a:r>
            <a:r>
              <a:rPr lang="it-IT" sz="2000" b="1" dirty="0"/>
              <a:t>stabilità emodinamica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C0EA362E-E76E-1FD6-E515-AAEB3527F15B}"/>
              </a:ext>
            </a:extLst>
          </p:cNvPr>
          <p:cNvSpPr txBox="1"/>
          <p:nvPr/>
        </p:nvSpPr>
        <p:spPr>
          <a:xfrm>
            <a:off x="7698658" y="1508824"/>
            <a:ext cx="43655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/>
              <a:t>Gli </a:t>
            </a:r>
            <a:r>
              <a:rPr lang="it-IT" sz="2000" b="1" dirty="0"/>
              <a:t>obiettivi principali </a:t>
            </a:r>
            <a:r>
              <a:rPr lang="it-IT" sz="2000" dirty="0"/>
              <a:t>sono la </a:t>
            </a:r>
            <a:r>
              <a:rPr lang="it-IT" sz="2000" b="1" dirty="0"/>
              <a:t>rianimazione</a:t>
            </a:r>
            <a:r>
              <a:rPr lang="it-IT" sz="2000" dirty="0"/>
              <a:t>, il controllo della </a:t>
            </a:r>
            <a:r>
              <a:rPr lang="it-IT" sz="2000" b="1" dirty="0"/>
              <a:t>fonte dell'infezione</a:t>
            </a:r>
            <a:r>
              <a:rPr lang="it-IT" sz="2000" dirty="0"/>
              <a:t>, il </a:t>
            </a:r>
            <a:r>
              <a:rPr lang="it-IT" sz="2000" b="1" dirty="0"/>
              <a:t>supporto nutrizionale</a:t>
            </a:r>
            <a:r>
              <a:rPr lang="it-IT" sz="2000" dirty="0"/>
              <a:t> e il ripristino tempestivo della </a:t>
            </a:r>
            <a:r>
              <a:rPr lang="it-IT" sz="2000" b="1" dirty="0"/>
              <a:t>continuità intestinale</a:t>
            </a:r>
          </a:p>
        </p:txBody>
      </p:sp>
    </p:spTree>
    <p:extLst>
      <p:ext uri="{BB962C8B-B14F-4D97-AF65-F5344CB8AC3E}">
        <p14:creationId xmlns:p14="http://schemas.microsoft.com/office/powerpoint/2010/main" val="204882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7F1CCB64-8231-435F-87C9-78C908E39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6338" y="2133600"/>
            <a:ext cx="2459182" cy="1049302"/>
          </a:xfrm>
        </p:spPr>
        <p:txBody>
          <a:bodyPr/>
          <a:lstStyle/>
          <a:p>
            <a:r>
              <a:rPr lang="it-IT" dirty="0"/>
              <a:t>Grazie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82221D58-1D25-93BA-C1DA-B3C93206522E}"/>
              </a:ext>
            </a:extLst>
          </p:cNvPr>
          <p:cNvSpPr txBox="1"/>
          <p:nvPr/>
        </p:nvSpPr>
        <p:spPr>
          <a:xfrm>
            <a:off x="7232073" y="47936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it-IT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C617F0FD-1C23-DC24-8853-72716CAFB40E}"/>
              </a:ext>
            </a:extLst>
          </p:cNvPr>
          <p:cNvSpPr txBox="1"/>
          <p:nvPr/>
        </p:nvSpPr>
        <p:spPr>
          <a:xfrm>
            <a:off x="6072793" y="4406277"/>
            <a:ext cx="4886274" cy="1793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600" b="1" dirty="0">
                <a:solidFill>
                  <a:schemeClr val="accent1">
                    <a:lumMod val="75000"/>
                  </a:schemeClr>
                </a:solidFill>
              </a:rPr>
              <a:t>Dott.ssa Valeria Carone</a:t>
            </a:r>
          </a:p>
          <a:p>
            <a:pPr algn="ctr"/>
            <a:endParaRPr lang="it-IT" sz="800" b="1" dirty="0"/>
          </a:p>
          <a:p>
            <a:pPr algn="ctr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it-IT" sz="1600" b="1" spc="200" dirty="0">
                <a:solidFill>
                  <a:srgbClr val="8CA085"/>
                </a:solidFill>
              </a:rPr>
              <a:t>U.O.C. di Chirurgia Generale ed Oncologica</a:t>
            </a:r>
          </a:p>
          <a:p>
            <a:pPr algn="ctr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it-IT" sz="1600" b="1" spc="200" dirty="0">
                <a:solidFill>
                  <a:srgbClr val="8CA085"/>
                </a:solidFill>
              </a:rPr>
              <a:t>Ospedale San Filippo Neri, Roma</a:t>
            </a:r>
          </a:p>
          <a:p>
            <a:pPr algn="ctr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it-IT" sz="1600" b="1" spc="200" dirty="0">
                <a:solidFill>
                  <a:srgbClr val="8CA085"/>
                </a:solidFill>
              </a:rPr>
              <a:t>Direttore: Dott. Stefano Mancini</a:t>
            </a:r>
          </a:p>
        </p:txBody>
      </p:sp>
    </p:spTree>
    <p:extLst>
      <p:ext uri="{BB962C8B-B14F-4D97-AF65-F5344CB8AC3E}">
        <p14:creationId xmlns:p14="http://schemas.microsoft.com/office/powerpoint/2010/main" val="174554552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osso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167526_TF33476885.potx" id="{67A3B757-088A-4997-AD47-EBBB609AAF73}" vid="{61F4B085-7BC3-43AB-AFF0-C8B68BB76BF9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E879E6-8FFE-4154-8F2A-F7518B89B37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Presentazione classica per assemblea generale aziendale</Template>
  <TotalTime>210</TotalTime>
  <Words>1131</Words>
  <Application>Microsoft Office PowerPoint</Application>
  <PresentationFormat>Widescreen</PresentationFormat>
  <Paragraphs>152</Paragraphs>
  <Slides>17</Slides>
  <Notes>0</Notes>
  <HiddenSlides>0</HiddenSlides>
  <MMClips>6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17</vt:i4>
      </vt:variant>
    </vt:vector>
  </HeadingPairs>
  <TitlesOfParts>
    <vt:vector size="22" baseType="lpstr">
      <vt:lpstr>Arial</vt:lpstr>
      <vt:lpstr>Calibri</vt:lpstr>
      <vt:lpstr>Google Sans</vt:lpstr>
      <vt:lpstr>Wingdings</vt:lpstr>
      <vt:lpstr>RetrospectVTI</vt:lpstr>
      <vt:lpstr>Potrebbe andare peggio, potrebbe piovere: quando la diverticolite è un gran problema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Grazie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 29-30 aprile Primo Corso ACCADEMIA SICOB Direttori: M. De Luca - M.A. Zappa</dc:title>
  <dc:creator>Eliana Rispoli</dc:creator>
  <cp:lastModifiedBy>Valeria Carone</cp:lastModifiedBy>
  <cp:revision>22</cp:revision>
  <dcterms:created xsi:type="dcterms:W3CDTF">2022-02-27T17:36:31Z</dcterms:created>
  <dcterms:modified xsi:type="dcterms:W3CDTF">2026-07-01T09:54:50Z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